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1" r:id="rId2"/>
  </p:sldMasterIdLst>
  <p:notesMasterIdLst>
    <p:notesMasterId r:id="rId193"/>
  </p:notesMasterIdLst>
  <p:handoutMasterIdLst>
    <p:handoutMasterId r:id="rId194"/>
  </p:handoutMasterIdLst>
  <p:sldIdLst>
    <p:sldId id="256" r:id="rId3"/>
    <p:sldId id="316" r:id="rId4"/>
    <p:sldId id="344" r:id="rId5"/>
    <p:sldId id="345" r:id="rId6"/>
    <p:sldId id="529" r:id="rId7"/>
    <p:sldId id="346" r:id="rId8"/>
    <p:sldId id="471" r:id="rId9"/>
    <p:sldId id="472" r:id="rId10"/>
    <p:sldId id="511" r:id="rId11"/>
    <p:sldId id="512" r:id="rId12"/>
    <p:sldId id="513" r:id="rId13"/>
    <p:sldId id="514" r:id="rId14"/>
    <p:sldId id="515" r:id="rId15"/>
    <p:sldId id="516" r:id="rId16"/>
    <p:sldId id="474" r:id="rId17"/>
    <p:sldId id="475" r:id="rId18"/>
    <p:sldId id="476" r:id="rId19"/>
    <p:sldId id="477" r:id="rId20"/>
    <p:sldId id="478" r:id="rId21"/>
    <p:sldId id="469" r:id="rId22"/>
    <p:sldId id="479" r:id="rId23"/>
    <p:sldId id="510" r:id="rId24"/>
    <p:sldId id="347" r:id="rId25"/>
    <p:sldId id="349" r:id="rId26"/>
    <p:sldId id="480" r:id="rId27"/>
    <p:sldId id="350" r:id="rId28"/>
    <p:sldId id="351" r:id="rId29"/>
    <p:sldId id="352" r:id="rId30"/>
    <p:sldId id="353" r:id="rId31"/>
    <p:sldId id="354" r:id="rId32"/>
    <p:sldId id="355" r:id="rId33"/>
    <p:sldId id="356" r:id="rId34"/>
    <p:sldId id="357" r:id="rId35"/>
    <p:sldId id="358" r:id="rId36"/>
    <p:sldId id="359" r:id="rId37"/>
    <p:sldId id="360" r:id="rId38"/>
    <p:sldId id="517" r:id="rId39"/>
    <p:sldId id="361" r:id="rId40"/>
    <p:sldId id="362" r:id="rId41"/>
    <p:sldId id="518" r:id="rId42"/>
    <p:sldId id="521" r:id="rId43"/>
    <p:sldId id="519" r:id="rId44"/>
    <p:sldId id="363" r:id="rId45"/>
    <p:sldId id="523" r:id="rId46"/>
    <p:sldId id="524" r:id="rId47"/>
    <p:sldId id="365" r:id="rId48"/>
    <p:sldId id="366" r:id="rId49"/>
    <p:sldId id="522" r:id="rId50"/>
    <p:sldId id="367" r:id="rId51"/>
    <p:sldId id="368" r:id="rId52"/>
    <p:sldId id="525" r:id="rId53"/>
    <p:sldId id="526" r:id="rId54"/>
    <p:sldId id="369" r:id="rId55"/>
    <p:sldId id="528" r:id="rId56"/>
    <p:sldId id="370" r:id="rId57"/>
    <p:sldId id="485" r:id="rId58"/>
    <p:sldId id="481" r:id="rId59"/>
    <p:sldId id="482" r:id="rId60"/>
    <p:sldId id="483" r:id="rId61"/>
    <p:sldId id="484" r:id="rId62"/>
    <p:sldId id="372" r:id="rId63"/>
    <p:sldId id="373" r:id="rId64"/>
    <p:sldId id="374" r:id="rId65"/>
    <p:sldId id="375" r:id="rId66"/>
    <p:sldId id="486" r:id="rId67"/>
    <p:sldId id="487" r:id="rId68"/>
    <p:sldId id="376" r:id="rId69"/>
    <p:sldId id="377" r:id="rId70"/>
    <p:sldId id="378" r:id="rId71"/>
    <p:sldId id="379" r:id="rId72"/>
    <p:sldId id="380" r:id="rId73"/>
    <p:sldId id="488" r:id="rId74"/>
    <p:sldId id="381" r:id="rId75"/>
    <p:sldId id="386" r:id="rId76"/>
    <p:sldId id="387" r:id="rId77"/>
    <p:sldId id="489" r:id="rId78"/>
    <p:sldId id="490" r:id="rId79"/>
    <p:sldId id="492" r:id="rId80"/>
    <p:sldId id="388" r:id="rId81"/>
    <p:sldId id="493" r:id="rId82"/>
    <p:sldId id="389" r:id="rId83"/>
    <p:sldId id="390" r:id="rId84"/>
    <p:sldId id="391" r:id="rId85"/>
    <p:sldId id="494" r:id="rId86"/>
    <p:sldId id="383" r:id="rId87"/>
    <p:sldId id="495" r:id="rId88"/>
    <p:sldId id="393" r:id="rId89"/>
    <p:sldId id="394" r:id="rId90"/>
    <p:sldId id="496" r:id="rId91"/>
    <p:sldId id="395" r:id="rId92"/>
    <p:sldId id="396" r:id="rId93"/>
    <p:sldId id="397" r:id="rId94"/>
    <p:sldId id="398" r:id="rId95"/>
    <p:sldId id="382" r:id="rId96"/>
    <p:sldId id="399" r:id="rId97"/>
    <p:sldId id="400" r:id="rId98"/>
    <p:sldId id="500" r:id="rId99"/>
    <p:sldId id="497" r:id="rId100"/>
    <p:sldId id="498" r:id="rId101"/>
    <p:sldId id="402" r:id="rId102"/>
    <p:sldId id="499" r:id="rId103"/>
    <p:sldId id="501" r:id="rId104"/>
    <p:sldId id="403" r:id="rId105"/>
    <p:sldId id="404" r:id="rId106"/>
    <p:sldId id="502" r:id="rId107"/>
    <p:sldId id="503" r:id="rId108"/>
    <p:sldId id="405" r:id="rId109"/>
    <p:sldId id="406" r:id="rId110"/>
    <p:sldId id="407" r:id="rId111"/>
    <p:sldId id="504" r:id="rId112"/>
    <p:sldId id="505" r:id="rId113"/>
    <p:sldId id="506" r:id="rId114"/>
    <p:sldId id="408" r:id="rId115"/>
    <p:sldId id="507" r:id="rId116"/>
    <p:sldId id="409" r:id="rId117"/>
    <p:sldId id="410" r:id="rId118"/>
    <p:sldId id="411" r:id="rId119"/>
    <p:sldId id="412" r:id="rId120"/>
    <p:sldId id="413" r:id="rId121"/>
    <p:sldId id="414" r:id="rId122"/>
    <p:sldId id="415" r:id="rId123"/>
    <p:sldId id="416" r:id="rId124"/>
    <p:sldId id="417" r:id="rId125"/>
    <p:sldId id="418" r:id="rId126"/>
    <p:sldId id="419" r:id="rId127"/>
    <p:sldId id="420" r:id="rId128"/>
    <p:sldId id="421" r:id="rId129"/>
    <p:sldId id="422" r:id="rId130"/>
    <p:sldId id="423" r:id="rId131"/>
    <p:sldId id="424" r:id="rId132"/>
    <p:sldId id="425" r:id="rId133"/>
    <p:sldId id="426" r:id="rId134"/>
    <p:sldId id="427" r:id="rId135"/>
    <p:sldId id="428" r:id="rId136"/>
    <p:sldId id="429" r:id="rId137"/>
    <p:sldId id="532" r:id="rId138"/>
    <p:sldId id="531" r:id="rId139"/>
    <p:sldId id="530" r:id="rId140"/>
    <p:sldId id="430" r:id="rId141"/>
    <p:sldId id="431" r:id="rId142"/>
    <p:sldId id="432" r:id="rId143"/>
    <p:sldId id="433" r:id="rId144"/>
    <p:sldId id="434" r:id="rId145"/>
    <p:sldId id="435" r:id="rId146"/>
    <p:sldId id="436" r:id="rId147"/>
    <p:sldId id="437" r:id="rId148"/>
    <p:sldId id="438" r:id="rId149"/>
    <p:sldId id="440" r:id="rId150"/>
    <p:sldId id="439" r:id="rId151"/>
    <p:sldId id="441" r:id="rId152"/>
    <p:sldId id="442" r:id="rId153"/>
    <p:sldId id="443" r:id="rId154"/>
    <p:sldId id="444" r:id="rId155"/>
    <p:sldId id="445" r:id="rId156"/>
    <p:sldId id="446" r:id="rId157"/>
    <p:sldId id="447" r:id="rId158"/>
    <p:sldId id="448" r:id="rId159"/>
    <p:sldId id="449" r:id="rId160"/>
    <p:sldId id="450" r:id="rId161"/>
    <p:sldId id="451" r:id="rId162"/>
    <p:sldId id="452" r:id="rId163"/>
    <p:sldId id="453" r:id="rId164"/>
    <p:sldId id="454" r:id="rId165"/>
    <p:sldId id="455" r:id="rId166"/>
    <p:sldId id="457" r:id="rId167"/>
    <p:sldId id="458" r:id="rId168"/>
    <p:sldId id="459" r:id="rId169"/>
    <p:sldId id="460" r:id="rId170"/>
    <p:sldId id="462" r:id="rId171"/>
    <p:sldId id="461" r:id="rId172"/>
    <p:sldId id="463" r:id="rId173"/>
    <p:sldId id="464" r:id="rId174"/>
    <p:sldId id="465" r:id="rId175"/>
    <p:sldId id="466" r:id="rId176"/>
    <p:sldId id="467" r:id="rId177"/>
    <p:sldId id="508" r:id="rId178"/>
    <p:sldId id="509" r:id="rId179"/>
    <p:sldId id="468" r:id="rId180"/>
    <p:sldId id="533" r:id="rId181"/>
    <p:sldId id="534" r:id="rId182"/>
    <p:sldId id="535" r:id="rId183"/>
    <p:sldId id="536" r:id="rId184"/>
    <p:sldId id="537" r:id="rId185"/>
    <p:sldId id="538" r:id="rId186"/>
    <p:sldId id="539" r:id="rId187"/>
    <p:sldId id="540" r:id="rId188"/>
    <p:sldId id="541" r:id="rId189"/>
    <p:sldId id="542" r:id="rId190"/>
    <p:sldId id="543" r:id="rId191"/>
    <p:sldId id="275" r:id="rId192"/>
  </p:sldIdLst>
  <p:sldSz cx="9906000" cy="6858000" type="A4"/>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dward van Dipten" initials="EGvD" lastIdx="21" clrIdx="0"/>
  <p:cmAuthor id="1" name="Martin Op 't Land" initials="MO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B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66" autoAdjust="0"/>
    <p:restoredTop sz="85588" autoAdjust="0"/>
  </p:normalViewPr>
  <p:slideViewPr>
    <p:cSldViewPr>
      <p:cViewPr varScale="1">
        <p:scale>
          <a:sx n="61" d="100"/>
          <a:sy n="61" d="100"/>
        </p:scale>
        <p:origin x="964" y="40"/>
      </p:cViewPr>
      <p:guideLst>
        <p:guide orient="horz" pos="2160"/>
        <p:guide pos="3120"/>
      </p:guideLst>
    </p:cSldViewPr>
  </p:slideViewPr>
  <p:outlineViewPr>
    <p:cViewPr>
      <p:scale>
        <a:sx n="33" d="100"/>
        <a:sy n="33" d="100"/>
      </p:scale>
      <p:origin x="0" y="270"/>
    </p:cViewPr>
  </p:outlineViewPr>
  <p:notesTextViewPr>
    <p:cViewPr>
      <p:scale>
        <a:sx n="100" d="100"/>
        <a:sy n="100" d="100"/>
      </p:scale>
      <p:origin x="0" y="0"/>
    </p:cViewPr>
  </p:notesTextViewPr>
  <p:sorterViewPr>
    <p:cViewPr>
      <p:scale>
        <a:sx n="90" d="100"/>
        <a:sy n="90" d="100"/>
      </p:scale>
      <p:origin x="0" y="0"/>
    </p:cViewPr>
  </p:sorterViewPr>
  <p:notesViewPr>
    <p:cSldViewPr>
      <p:cViewPr varScale="1">
        <p:scale>
          <a:sx n="73" d="100"/>
          <a:sy n="73" d="100"/>
        </p:scale>
        <p:origin x="-2490"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handoutMaster" Target="handoutMasters/handoutMaster1.xml"/><Relationship Id="rId199"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commentAuthors" Target="commentAuthor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presProps" Target="pres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858000" cy="457200"/>
          </a:xfrm>
          <a:prstGeom prst="rect">
            <a:avLst/>
          </a:prstGeom>
        </p:spPr>
        <p:txBody>
          <a:bodyPr vert="horz" lIns="72000" tIns="180000" rIns="288000" bIns="36000" rtlCol="0"/>
          <a:lstStyle>
            <a:lvl1pPr algn="r" fontAlgn="auto">
              <a:spcBef>
                <a:spcPts val="0"/>
              </a:spcBef>
              <a:spcAft>
                <a:spcPts val="0"/>
              </a:spcAft>
              <a:defRPr sz="1400" b="1">
                <a:latin typeface="+mn-lt"/>
                <a:cs typeface="+mn-cs"/>
              </a:defRPr>
            </a:lvl1pPr>
          </a:lstStyle>
          <a:p>
            <a:pPr>
              <a:defRPr/>
            </a:pPr>
            <a:r>
              <a:rPr lang="en-US"/>
              <a:t>Insert "Title, Author, Date"</a:t>
            </a:r>
            <a:endParaRPr lang="en-US"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180000" tIns="36000" rIns="72000" bIns="180000" rtlCol="0" anchor="b"/>
          <a:lstStyle>
            <a:lvl1pPr algn="l" fontAlgn="auto">
              <a:spcBef>
                <a:spcPts val="0"/>
              </a:spcBef>
              <a:spcAft>
                <a:spcPts val="0"/>
              </a:spcAft>
              <a:defRPr sz="800">
                <a:latin typeface="+mn-lt"/>
                <a:cs typeface="+mn-cs"/>
              </a:defRPr>
            </a:lvl1pPr>
          </a:lstStyle>
          <a:p>
            <a:pPr>
              <a:defRPr/>
            </a:pPr>
            <a:r>
              <a:rPr lang="en-US"/>
              <a:t>© 2010 Capgemini. All rights reserved.</a:t>
            </a: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72000" tIns="36000" rIns="180000" bIns="180000" rtlCol="0" anchor="b"/>
          <a:lstStyle>
            <a:lvl1pPr algn="r" fontAlgn="auto">
              <a:spcBef>
                <a:spcPts val="0"/>
              </a:spcBef>
              <a:spcAft>
                <a:spcPts val="0"/>
              </a:spcAft>
              <a:defRPr sz="800" b="1">
                <a:latin typeface="+mn-lt"/>
                <a:cs typeface="+mn-cs"/>
              </a:defRPr>
            </a:lvl1pPr>
          </a:lstStyle>
          <a:p>
            <a:pPr>
              <a:defRPr/>
            </a:pPr>
            <a:fld id="{37729162-2AD6-48E7-A29A-ED35E77E39D3}" type="slidenum">
              <a:rPr lang="en-US"/>
              <a:pPr>
                <a:defRPr/>
              </a:pPr>
              <a:t>‹#›</a:t>
            </a:fld>
            <a:endParaRPr lang="en-US"/>
          </a:p>
        </p:txBody>
      </p:sp>
    </p:spTree>
    <p:extLst>
      <p:ext uri="{BB962C8B-B14F-4D97-AF65-F5344CB8AC3E}">
        <p14:creationId xmlns:p14="http://schemas.microsoft.com/office/powerpoint/2010/main" val="379595311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6858000" cy="457200"/>
          </a:xfrm>
          <a:prstGeom prst="rect">
            <a:avLst/>
          </a:prstGeom>
        </p:spPr>
        <p:txBody>
          <a:bodyPr vert="horz" lIns="72000" tIns="180000" rIns="288000" bIns="36000" rtlCol="0"/>
          <a:lstStyle>
            <a:lvl1pPr algn="r" fontAlgn="auto">
              <a:spcBef>
                <a:spcPts val="0"/>
              </a:spcBef>
              <a:spcAft>
                <a:spcPts val="0"/>
              </a:spcAft>
              <a:defRPr sz="1400" b="1">
                <a:latin typeface="+mn-lt"/>
                <a:cs typeface="+mn-cs"/>
              </a:defRPr>
            </a:lvl1pPr>
          </a:lstStyle>
          <a:p>
            <a:pPr>
              <a:defRPr/>
            </a:pPr>
            <a:r>
              <a:rPr lang="en-US"/>
              <a:t>Insert "Title, Author, Date"</a:t>
            </a:r>
            <a:endParaRPr lang="en-US" dirty="0"/>
          </a:p>
        </p:txBody>
      </p:sp>
      <p:sp>
        <p:nvSpPr>
          <p:cNvPr id="4" name="Espace réservé de l'image des diapositives 3"/>
          <p:cNvSpPr>
            <a:spLocks noGrp="1" noRot="1" noChangeAspect="1"/>
          </p:cNvSpPr>
          <p:nvPr>
            <p:ph type="sldImg" idx="2"/>
          </p:nvPr>
        </p:nvSpPr>
        <p:spPr>
          <a:xfrm>
            <a:off x="787400" y="571500"/>
            <a:ext cx="5283200" cy="36576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Espace réservé des commentaires 4"/>
          <p:cNvSpPr>
            <a:spLocks noGrp="1"/>
          </p:cNvSpPr>
          <p:nvPr>
            <p:ph type="body" sz="quarter" idx="3"/>
          </p:nvPr>
        </p:nvSpPr>
        <p:spPr>
          <a:xfrm>
            <a:off x="214313" y="4343400"/>
            <a:ext cx="6429375" cy="4229100"/>
          </a:xfrm>
          <a:prstGeom prst="rect">
            <a:avLst/>
          </a:prstGeom>
        </p:spPr>
        <p:txBody>
          <a:bodyPr vert="horz" lIns="91440" tIns="45720" rIns="91440" bIns="45720" rtlCol="0">
            <a:normAutofit/>
          </a:bodyPr>
          <a:lstStyle/>
          <a:p>
            <a:pPr lvl="0"/>
            <a:r>
              <a:rPr lang="fr-FR" noProof="0" dirty="0" smtClean="0"/>
              <a:t>Cliquez pour modifier les styles du texte du masque</a:t>
            </a:r>
          </a:p>
          <a:p>
            <a:pPr lvl="1"/>
            <a:r>
              <a:rPr lang="fr-FR" noProof="0" dirty="0" smtClean="0"/>
              <a:t>Deuxième niveau</a:t>
            </a:r>
          </a:p>
          <a:p>
            <a:pPr lvl="2"/>
            <a:r>
              <a:rPr lang="fr-FR" noProof="0" dirty="0" smtClean="0"/>
              <a:t>Troisième niveau</a:t>
            </a:r>
          </a:p>
          <a:p>
            <a:pPr lvl="3"/>
            <a:r>
              <a:rPr lang="fr-FR" noProof="0" dirty="0" smtClean="0"/>
              <a:t>Quatrième niveau</a:t>
            </a:r>
          </a:p>
          <a:p>
            <a:pPr lvl="4"/>
            <a:r>
              <a:rPr lang="fr-FR" noProof="0" dirty="0" smtClean="0"/>
              <a:t>Cinquième niveau</a:t>
            </a:r>
            <a:endParaRPr lang="en-US" noProof="0" dirty="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180000" tIns="36000" rIns="72000" bIns="180000" rtlCol="0" anchor="b"/>
          <a:lstStyle>
            <a:lvl1pPr algn="l" fontAlgn="auto">
              <a:spcBef>
                <a:spcPts val="0"/>
              </a:spcBef>
              <a:spcAft>
                <a:spcPts val="0"/>
              </a:spcAft>
              <a:defRPr sz="800">
                <a:latin typeface="+mn-lt"/>
                <a:cs typeface="+mn-cs"/>
              </a:defRPr>
            </a:lvl1pPr>
          </a:lstStyle>
          <a:p>
            <a:pPr>
              <a:defRPr/>
            </a:pPr>
            <a:r>
              <a:rPr lang="en-US"/>
              <a:t>© 2010 Capgemini. All rights reserved.</a:t>
            </a: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72000" tIns="36000" rIns="180000" bIns="180000" rtlCol="0" anchor="b"/>
          <a:lstStyle>
            <a:lvl1pPr algn="r" fontAlgn="auto">
              <a:spcBef>
                <a:spcPts val="0"/>
              </a:spcBef>
              <a:spcAft>
                <a:spcPts val="0"/>
              </a:spcAft>
              <a:defRPr sz="800" b="1">
                <a:latin typeface="+mn-lt"/>
                <a:cs typeface="+mn-cs"/>
              </a:defRPr>
            </a:lvl1pPr>
          </a:lstStyle>
          <a:p>
            <a:pPr>
              <a:defRPr/>
            </a:pPr>
            <a:fld id="{4B58C428-A623-447A-A73B-7B7B841F8E41}" type="slidenum">
              <a:rPr lang="en-US"/>
              <a:pPr>
                <a:defRPr/>
              </a:pPr>
              <a:t>‹#›</a:t>
            </a:fld>
            <a:endParaRPr lang="en-US"/>
          </a:p>
        </p:txBody>
      </p:sp>
    </p:spTree>
    <p:extLst>
      <p:ext uri="{BB962C8B-B14F-4D97-AF65-F5344CB8AC3E}">
        <p14:creationId xmlns:p14="http://schemas.microsoft.com/office/powerpoint/2010/main" val="2510846679"/>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180975" algn="l" rtl="0" eaLnBrk="0" fontAlgn="base" hangingPunct="0">
      <a:spcBef>
        <a:spcPct val="30000"/>
      </a:spcBef>
      <a:spcAft>
        <a:spcPct val="0"/>
      </a:spcAft>
      <a:defRPr sz="1200" kern="1200">
        <a:solidFill>
          <a:schemeClr val="tx1"/>
        </a:solidFill>
        <a:latin typeface="+mn-lt"/>
        <a:ea typeface="+mn-ea"/>
        <a:cs typeface="+mn-cs"/>
      </a:defRPr>
    </a:lvl2pPr>
    <a:lvl3pPr marL="360363" algn="l" rtl="0" eaLnBrk="0" fontAlgn="base" hangingPunct="0">
      <a:spcBef>
        <a:spcPct val="30000"/>
      </a:spcBef>
      <a:spcAft>
        <a:spcPct val="0"/>
      </a:spcAft>
      <a:defRPr sz="1200" kern="1200">
        <a:solidFill>
          <a:schemeClr val="tx1"/>
        </a:solidFill>
        <a:latin typeface="+mn-lt"/>
        <a:ea typeface="+mn-ea"/>
        <a:cs typeface="+mn-cs"/>
      </a:defRPr>
    </a:lvl3pPr>
    <a:lvl4pPr marL="541338" algn="l" rtl="0" eaLnBrk="0" fontAlgn="base" hangingPunct="0">
      <a:spcBef>
        <a:spcPct val="30000"/>
      </a:spcBef>
      <a:spcAft>
        <a:spcPct val="0"/>
      </a:spcAft>
      <a:defRPr sz="1200" kern="1200">
        <a:solidFill>
          <a:schemeClr val="tx1"/>
        </a:solidFill>
        <a:latin typeface="+mn-lt"/>
        <a:ea typeface="+mn-ea"/>
        <a:cs typeface="+mn-cs"/>
      </a:defRPr>
    </a:lvl4pPr>
    <a:lvl5pPr marL="722313"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a:t>
            </a:fld>
            <a:endParaRPr lang="en-US"/>
          </a:p>
        </p:txBody>
      </p:sp>
    </p:spTree>
    <p:extLst>
      <p:ext uri="{BB962C8B-B14F-4D97-AF65-F5344CB8AC3E}">
        <p14:creationId xmlns:p14="http://schemas.microsoft.com/office/powerpoint/2010/main" val="3874034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28</a:t>
            </a:fld>
            <a:endParaRPr lang="en-US"/>
          </a:p>
        </p:txBody>
      </p:sp>
    </p:spTree>
    <p:extLst>
      <p:ext uri="{BB962C8B-B14F-4D97-AF65-F5344CB8AC3E}">
        <p14:creationId xmlns:p14="http://schemas.microsoft.com/office/powerpoint/2010/main" val="4209139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154</a:t>
            </a:fld>
            <a:endParaRPr lang="en-US"/>
          </a:p>
        </p:txBody>
      </p:sp>
    </p:spTree>
    <p:extLst>
      <p:ext uri="{BB962C8B-B14F-4D97-AF65-F5344CB8AC3E}">
        <p14:creationId xmlns:p14="http://schemas.microsoft.com/office/powerpoint/2010/main" val="22693919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155</a:t>
            </a:fld>
            <a:endParaRPr lang="en-US"/>
          </a:p>
        </p:txBody>
      </p:sp>
    </p:spTree>
    <p:extLst>
      <p:ext uri="{BB962C8B-B14F-4D97-AF65-F5344CB8AC3E}">
        <p14:creationId xmlns:p14="http://schemas.microsoft.com/office/powerpoint/2010/main" val="2825993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156</a:t>
            </a:fld>
            <a:endParaRPr lang="en-US"/>
          </a:p>
        </p:txBody>
      </p:sp>
    </p:spTree>
    <p:extLst>
      <p:ext uri="{BB962C8B-B14F-4D97-AF65-F5344CB8AC3E}">
        <p14:creationId xmlns:p14="http://schemas.microsoft.com/office/powerpoint/2010/main" val="29199240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157</a:t>
            </a:fld>
            <a:endParaRPr lang="en-US"/>
          </a:p>
        </p:txBody>
      </p:sp>
    </p:spTree>
    <p:extLst>
      <p:ext uri="{BB962C8B-B14F-4D97-AF65-F5344CB8AC3E}">
        <p14:creationId xmlns:p14="http://schemas.microsoft.com/office/powerpoint/2010/main" val="35636154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158</a:t>
            </a:fld>
            <a:endParaRPr lang="en-US"/>
          </a:p>
        </p:txBody>
      </p:sp>
    </p:spTree>
    <p:extLst>
      <p:ext uri="{BB962C8B-B14F-4D97-AF65-F5344CB8AC3E}">
        <p14:creationId xmlns:p14="http://schemas.microsoft.com/office/powerpoint/2010/main" val="101035749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159</a:t>
            </a:fld>
            <a:endParaRPr lang="en-US"/>
          </a:p>
        </p:txBody>
      </p:sp>
    </p:spTree>
    <p:extLst>
      <p:ext uri="{BB962C8B-B14F-4D97-AF65-F5344CB8AC3E}">
        <p14:creationId xmlns:p14="http://schemas.microsoft.com/office/powerpoint/2010/main" val="25292153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160</a:t>
            </a:fld>
            <a:endParaRPr lang="en-US"/>
          </a:p>
        </p:txBody>
      </p:sp>
    </p:spTree>
    <p:extLst>
      <p:ext uri="{BB962C8B-B14F-4D97-AF65-F5344CB8AC3E}">
        <p14:creationId xmlns:p14="http://schemas.microsoft.com/office/powerpoint/2010/main" val="23918146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161</a:t>
            </a:fld>
            <a:endParaRPr lang="en-US"/>
          </a:p>
        </p:txBody>
      </p:sp>
    </p:spTree>
    <p:extLst>
      <p:ext uri="{BB962C8B-B14F-4D97-AF65-F5344CB8AC3E}">
        <p14:creationId xmlns:p14="http://schemas.microsoft.com/office/powerpoint/2010/main" val="30879570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162</a:t>
            </a:fld>
            <a:endParaRPr lang="en-US"/>
          </a:p>
        </p:txBody>
      </p:sp>
    </p:spTree>
    <p:extLst>
      <p:ext uri="{BB962C8B-B14F-4D97-AF65-F5344CB8AC3E}">
        <p14:creationId xmlns:p14="http://schemas.microsoft.com/office/powerpoint/2010/main" val="59379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163</a:t>
            </a:fld>
            <a:endParaRPr lang="en-US"/>
          </a:p>
        </p:txBody>
      </p:sp>
    </p:spTree>
    <p:extLst>
      <p:ext uri="{BB962C8B-B14F-4D97-AF65-F5344CB8AC3E}">
        <p14:creationId xmlns:p14="http://schemas.microsoft.com/office/powerpoint/2010/main" val="105001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29</a:t>
            </a:fld>
            <a:endParaRPr lang="en-US"/>
          </a:p>
        </p:txBody>
      </p:sp>
    </p:spTree>
    <p:extLst>
      <p:ext uri="{BB962C8B-B14F-4D97-AF65-F5344CB8AC3E}">
        <p14:creationId xmlns:p14="http://schemas.microsoft.com/office/powerpoint/2010/main" val="402726575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164</a:t>
            </a:fld>
            <a:endParaRPr lang="en-US"/>
          </a:p>
        </p:txBody>
      </p:sp>
    </p:spTree>
    <p:extLst>
      <p:ext uri="{BB962C8B-B14F-4D97-AF65-F5344CB8AC3E}">
        <p14:creationId xmlns:p14="http://schemas.microsoft.com/office/powerpoint/2010/main" val="304454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165</a:t>
            </a:fld>
            <a:endParaRPr lang="en-US"/>
          </a:p>
        </p:txBody>
      </p:sp>
    </p:spTree>
    <p:extLst>
      <p:ext uri="{BB962C8B-B14F-4D97-AF65-F5344CB8AC3E}">
        <p14:creationId xmlns:p14="http://schemas.microsoft.com/office/powerpoint/2010/main" val="17990523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166</a:t>
            </a:fld>
            <a:endParaRPr lang="en-US"/>
          </a:p>
        </p:txBody>
      </p:sp>
    </p:spTree>
    <p:extLst>
      <p:ext uri="{BB962C8B-B14F-4D97-AF65-F5344CB8AC3E}">
        <p14:creationId xmlns:p14="http://schemas.microsoft.com/office/powerpoint/2010/main" val="22512879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167</a:t>
            </a:fld>
            <a:endParaRPr lang="en-US"/>
          </a:p>
        </p:txBody>
      </p:sp>
    </p:spTree>
    <p:extLst>
      <p:ext uri="{BB962C8B-B14F-4D97-AF65-F5344CB8AC3E}">
        <p14:creationId xmlns:p14="http://schemas.microsoft.com/office/powerpoint/2010/main" val="10668429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168</a:t>
            </a:fld>
            <a:endParaRPr lang="en-US"/>
          </a:p>
        </p:txBody>
      </p:sp>
    </p:spTree>
    <p:extLst>
      <p:ext uri="{BB962C8B-B14F-4D97-AF65-F5344CB8AC3E}">
        <p14:creationId xmlns:p14="http://schemas.microsoft.com/office/powerpoint/2010/main" val="11265653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169</a:t>
            </a:fld>
            <a:endParaRPr lang="en-US"/>
          </a:p>
        </p:txBody>
      </p:sp>
    </p:spTree>
    <p:extLst>
      <p:ext uri="{BB962C8B-B14F-4D97-AF65-F5344CB8AC3E}">
        <p14:creationId xmlns:p14="http://schemas.microsoft.com/office/powerpoint/2010/main" val="30314689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170</a:t>
            </a:fld>
            <a:endParaRPr lang="en-US"/>
          </a:p>
        </p:txBody>
      </p:sp>
    </p:spTree>
    <p:extLst>
      <p:ext uri="{BB962C8B-B14F-4D97-AF65-F5344CB8AC3E}">
        <p14:creationId xmlns:p14="http://schemas.microsoft.com/office/powerpoint/2010/main" val="42253112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171</a:t>
            </a:fld>
            <a:endParaRPr lang="en-US"/>
          </a:p>
        </p:txBody>
      </p:sp>
    </p:spTree>
    <p:extLst>
      <p:ext uri="{BB962C8B-B14F-4D97-AF65-F5344CB8AC3E}">
        <p14:creationId xmlns:p14="http://schemas.microsoft.com/office/powerpoint/2010/main" val="222999501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172</a:t>
            </a:fld>
            <a:endParaRPr lang="en-US"/>
          </a:p>
        </p:txBody>
      </p:sp>
    </p:spTree>
    <p:extLst>
      <p:ext uri="{BB962C8B-B14F-4D97-AF65-F5344CB8AC3E}">
        <p14:creationId xmlns:p14="http://schemas.microsoft.com/office/powerpoint/2010/main" val="40467727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173</a:t>
            </a:fld>
            <a:endParaRPr lang="en-US"/>
          </a:p>
        </p:txBody>
      </p:sp>
    </p:spTree>
    <p:extLst>
      <p:ext uri="{BB962C8B-B14F-4D97-AF65-F5344CB8AC3E}">
        <p14:creationId xmlns:p14="http://schemas.microsoft.com/office/powerpoint/2010/main" val="709391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30</a:t>
            </a:fld>
            <a:endParaRPr lang="en-US"/>
          </a:p>
        </p:txBody>
      </p:sp>
    </p:spTree>
    <p:extLst>
      <p:ext uri="{BB962C8B-B14F-4D97-AF65-F5344CB8AC3E}">
        <p14:creationId xmlns:p14="http://schemas.microsoft.com/office/powerpoint/2010/main" val="22474791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174</a:t>
            </a:fld>
            <a:endParaRPr lang="en-US"/>
          </a:p>
        </p:txBody>
      </p:sp>
    </p:spTree>
    <p:extLst>
      <p:ext uri="{BB962C8B-B14F-4D97-AF65-F5344CB8AC3E}">
        <p14:creationId xmlns:p14="http://schemas.microsoft.com/office/powerpoint/2010/main" val="10656853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175</a:t>
            </a:fld>
            <a:endParaRPr lang="en-US"/>
          </a:p>
        </p:txBody>
      </p:sp>
    </p:spTree>
    <p:extLst>
      <p:ext uri="{BB962C8B-B14F-4D97-AF65-F5344CB8AC3E}">
        <p14:creationId xmlns:p14="http://schemas.microsoft.com/office/powerpoint/2010/main" val="9230984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178</a:t>
            </a:fld>
            <a:endParaRPr lang="en-US"/>
          </a:p>
        </p:txBody>
      </p:sp>
    </p:spTree>
    <p:extLst>
      <p:ext uri="{BB962C8B-B14F-4D97-AF65-F5344CB8AC3E}">
        <p14:creationId xmlns:p14="http://schemas.microsoft.com/office/powerpoint/2010/main" val="16829515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182</a:t>
            </a:fld>
            <a:endParaRPr lang="en-US"/>
          </a:p>
        </p:txBody>
      </p:sp>
    </p:spTree>
    <p:extLst>
      <p:ext uri="{BB962C8B-B14F-4D97-AF65-F5344CB8AC3E}">
        <p14:creationId xmlns:p14="http://schemas.microsoft.com/office/powerpoint/2010/main" val="4217317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183</a:t>
            </a:fld>
            <a:endParaRPr lang="en-US"/>
          </a:p>
        </p:txBody>
      </p:sp>
    </p:spTree>
    <p:extLst>
      <p:ext uri="{BB962C8B-B14F-4D97-AF65-F5344CB8AC3E}">
        <p14:creationId xmlns:p14="http://schemas.microsoft.com/office/powerpoint/2010/main" val="10144539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184</a:t>
            </a:fld>
            <a:endParaRPr lang="en-US"/>
          </a:p>
        </p:txBody>
      </p:sp>
    </p:spTree>
    <p:extLst>
      <p:ext uri="{BB962C8B-B14F-4D97-AF65-F5344CB8AC3E}">
        <p14:creationId xmlns:p14="http://schemas.microsoft.com/office/powerpoint/2010/main" val="4074125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185</a:t>
            </a:fld>
            <a:endParaRPr lang="en-US"/>
          </a:p>
        </p:txBody>
      </p:sp>
    </p:spTree>
    <p:extLst>
      <p:ext uri="{BB962C8B-B14F-4D97-AF65-F5344CB8AC3E}">
        <p14:creationId xmlns:p14="http://schemas.microsoft.com/office/powerpoint/2010/main" val="36322859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186</a:t>
            </a:fld>
            <a:endParaRPr lang="en-US"/>
          </a:p>
        </p:txBody>
      </p:sp>
    </p:spTree>
    <p:extLst>
      <p:ext uri="{BB962C8B-B14F-4D97-AF65-F5344CB8AC3E}">
        <p14:creationId xmlns:p14="http://schemas.microsoft.com/office/powerpoint/2010/main" val="16046276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187</a:t>
            </a:fld>
            <a:endParaRPr lang="en-US"/>
          </a:p>
        </p:txBody>
      </p:sp>
    </p:spTree>
    <p:extLst>
      <p:ext uri="{BB962C8B-B14F-4D97-AF65-F5344CB8AC3E}">
        <p14:creationId xmlns:p14="http://schemas.microsoft.com/office/powerpoint/2010/main" val="154809075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188</a:t>
            </a:fld>
            <a:endParaRPr lang="en-US"/>
          </a:p>
        </p:txBody>
      </p:sp>
    </p:spTree>
    <p:extLst>
      <p:ext uri="{BB962C8B-B14F-4D97-AF65-F5344CB8AC3E}">
        <p14:creationId xmlns:p14="http://schemas.microsoft.com/office/powerpoint/2010/main" val="3265766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31</a:t>
            </a:fld>
            <a:endParaRPr lang="en-US"/>
          </a:p>
        </p:txBody>
      </p:sp>
    </p:spTree>
    <p:extLst>
      <p:ext uri="{BB962C8B-B14F-4D97-AF65-F5344CB8AC3E}">
        <p14:creationId xmlns:p14="http://schemas.microsoft.com/office/powerpoint/2010/main" val="215584127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189</a:t>
            </a:fld>
            <a:endParaRPr lang="en-US"/>
          </a:p>
        </p:txBody>
      </p:sp>
    </p:spTree>
    <p:extLst>
      <p:ext uri="{BB962C8B-B14F-4D97-AF65-F5344CB8AC3E}">
        <p14:creationId xmlns:p14="http://schemas.microsoft.com/office/powerpoint/2010/main" val="19108169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190</a:t>
            </a:fld>
            <a:endParaRPr lang="en-US"/>
          </a:p>
        </p:txBody>
      </p:sp>
    </p:spTree>
    <p:extLst>
      <p:ext uri="{BB962C8B-B14F-4D97-AF65-F5344CB8AC3E}">
        <p14:creationId xmlns:p14="http://schemas.microsoft.com/office/powerpoint/2010/main" val="158546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32</a:t>
            </a:fld>
            <a:endParaRPr lang="en-US"/>
          </a:p>
        </p:txBody>
      </p:sp>
    </p:spTree>
    <p:extLst>
      <p:ext uri="{BB962C8B-B14F-4D97-AF65-F5344CB8AC3E}">
        <p14:creationId xmlns:p14="http://schemas.microsoft.com/office/powerpoint/2010/main" val="2011990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33</a:t>
            </a:fld>
            <a:endParaRPr lang="en-US"/>
          </a:p>
        </p:txBody>
      </p:sp>
    </p:spTree>
    <p:extLst>
      <p:ext uri="{BB962C8B-B14F-4D97-AF65-F5344CB8AC3E}">
        <p14:creationId xmlns:p14="http://schemas.microsoft.com/office/powerpoint/2010/main" val="2592628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34</a:t>
            </a:fld>
            <a:endParaRPr lang="en-US"/>
          </a:p>
        </p:txBody>
      </p:sp>
    </p:spTree>
    <p:extLst>
      <p:ext uri="{BB962C8B-B14F-4D97-AF65-F5344CB8AC3E}">
        <p14:creationId xmlns:p14="http://schemas.microsoft.com/office/powerpoint/2010/main" val="10892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35</a:t>
            </a:fld>
            <a:endParaRPr lang="en-US"/>
          </a:p>
        </p:txBody>
      </p:sp>
    </p:spTree>
    <p:extLst>
      <p:ext uri="{BB962C8B-B14F-4D97-AF65-F5344CB8AC3E}">
        <p14:creationId xmlns:p14="http://schemas.microsoft.com/office/powerpoint/2010/main" val="1965822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36</a:t>
            </a:fld>
            <a:endParaRPr lang="en-US"/>
          </a:p>
        </p:txBody>
      </p:sp>
    </p:spTree>
    <p:extLst>
      <p:ext uri="{BB962C8B-B14F-4D97-AF65-F5344CB8AC3E}">
        <p14:creationId xmlns:p14="http://schemas.microsoft.com/office/powerpoint/2010/main" val="320779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38</a:t>
            </a:fld>
            <a:endParaRPr lang="en-US"/>
          </a:p>
        </p:txBody>
      </p:sp>
    </p:spTree>
    <p:extLst>
      <p:ext uri="{BB962C8B-B14F-4D97-AF65-F5344CB8AC3E}">
        <p14:creationId xmlns:p14="http://schemas.microsoft.com/office/powerpoint/2010/main" val="374893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a:t>
            </a:fld>
            <a:endParaRPr lang="en-US"/>
          </a:p>
        </p:txBody>
      </p:sp>
    </p:spTree>
    <p:extLst>
      <p:ext uri="{BB962C8B-B14F-4D97-AF65-F5344CB8AC3E}">
        <p14:creationId xmlns:p14="http://schemas.microsoft.com/office/powerpoint/2010/main" val="1196963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39</a:t>
            </a:fld>
            <a:endParaRPr lang="en-US"/>
          </a:p>
        </p:txBody>
      </p:sp>
    </p:spTree>
    <p:extLst>
      <p:ext uri="{BB962C8B-B14F-4D97-AF65-F5344CB8AC3E}">
        <p14:creationId xmlns:p14="http://schemas.microsoft.com/office/powerpoint/2010/main" val="2025768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41</a:t>
            </a:fld>
            <a:endParaRPr lang="en-US"/>
          </a:p>
        </p:txBody>
      </p:sp>
    </p:spTree>
    <p:extLst>
      <p:ext uri="{BB962C8B-B14F-4D97-AF65-F5344CB8AC3E}">
        <p14:creationId xmlns:p14="http://schemas.microsoft.com/office/powerpoint/2010/main" val="480034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43</a:t>
            </a:fld>
            <a:endParaRPr lang="en-US"/>
          </a:p>
        </p:txBody>
      </p:sp>
    </p:spTree>
    <p:extLst>
      <p:ext uri="{BB962C8B-B14F-4D97-AF65-F5344CB8AC3E}">
        <p14:creationId xmlns:p14="http://schemas.microsoft.com/office/powerpoint/2010/main" val="359744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46</a:t>
            </a:fld>
            <a:endParaRPr lang="en-US"/>
          </a:p>
        </p:txBody>
      </p:sp>
    </p:spTree>
    <p:extLst>
      <p:ext uri="{BB962C8B-B14F-4D97-AF65-F5344CB8AC3E}">
        <p14:creationId xmlns:p14="http://schemas.microsoft.com/office/powerpoint/2010/main" val="2061238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47</a:t>
            </a:fld>
            <a:endParaRPr lang="en-US"/>
          </a:p>
        </p:txBody>
      </p:sp>
    </p:spTree>
    <p:extLst>
      <p:ext uri="{BB962C8B-B14F-4D97-AF65-F5344CB8AC3E}">
        <p14:creationId xmlns:p14="http://schemas.microsoft.com/office/powerpoint/2010/main" val="313013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49</a:t>
            </a:fld>
            <a:endParaRPr lang="en-US"/>
          </a:p>
        </p:txBody>
      </p:sp>
    </p:spTree>
    <p:extLst>
      <p:ext uri="{BB962C8B-B14F-4D97-AF65-F5344CB8AC3E}">
        <p14:creationId xmlns:p14="http://schemas.microsoft.com/office/powerpoint/2010/main" val="42024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50</a:t>
            </a:fld>
            <a:endParaRPr lang="en-US"/>
          </a:p>
        </p:txBody>
      </p:sp>
    </p:spTree>
    <p:extLst>
      <p:ext uri="{BB962C8B-B14F-4D97-AF65-F5344CB8AC3E}">
        <p14:creationId xmlns:p14="http://schemas.microsoft.com/office/powerpoint/2010/main" val="3443644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53</a:t>
            </a:fld>
            <a:endParaRPr lang="en-US"/>
          </a:p>
        </p:txBody>
      </p:sp>
    </p:spTree>
    <p:extLst>
      <p:ext uri="{BB962C8B-B14F-4D97-AF65-F5344CB8AC3E}">
        <p14:creationId xmlns:p14="http://schemas.microsoft.com/office/powerpoint/2010/main" val="861420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55</a:t>
            </a:fld>
            <a:endParaRPr lang="en-US"/>
          </a:p>
        </p:txBody>
      </p:sp>
    </p:spTree>
    <p:extLst>
      <p:ext uri="{BB962C8B-B14F-4D97-AF65-F5344CB8AC3E}">
        <p14:creationId xmlns:p14="http://schemas.microsoft.com/office/powerpoint/2010/main" val="24861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56</a:t>
            </a:fld>
            <a:endParaRPr lang="en-US"/>
          </a:p>
        </p:txBody>
      </p:sp>
    </p:spTree>
    <p:extLst>
      <p:ext uri="{BB962C8B-B14F-4D97-AF65-F5344CB8AC3E}">
        <p14:creationId xmlns:p14="http://schemas.microsoft.com/office/powerpoint/2010/main" val="654510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3</a:t>
            </a:fld>
            <a:endParaRPr lang="en-US"/>
          </a:p>
        </p:txBody>
      </p:sp>
    </p:spTree>
    <p:extLst>
      <p:ext uri="{BB962C8B-B14F-4D97-AF65-F5344CB8AC3E}">
        <p14:creationId xmlns:p14="http://schemas.microsoft.com/office/powerpoint/2010/main" val="3977657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61</a:t>
            </a:fld>
            <a:endParaRPr lang="en-US"/>
          </a:p>
        </p:txBody>
      </p:sp>
    </p:spTree>
    <p:extLst>
      <p:ext uri="{BB962C8B-B14F-4D97-AF65-F5344CB8AC3E}">
        <p14:creationId xmlns:p14="http://schemas.microsoft.com/office/powerpoint/2010/main" val="500132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62</a:t>
            </a:fld>
            <a:endParaRPr lang="en-US"/>
          </a:p>
        </p:txBody>
      </p:sp>
    </p:spTree>
    <p:extLst>
      <p:ext uri="{BB962C8B-B14F-4D97-AF65-F5344CB8AC3E}">
        <p14:creationId xmlns:p14="http://schemas.microsoft.com/office/powerpoint/2010/main" val="1392645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63</a:t>
            </a:fld>
            <a:endParaRPr lang="en-US"/>
          </a:p>
        </p:txBody>
      </p:sp>
    </p:spTree>
    <p:extLst>
      <p:ext uri="{BB962C8B-B14F-4D97-AF65-F5344CB8AC3E}">
        <p14:creationId xmlns:p14="http://schemas.microsoft.com/office/powerpoint/2010/main" val="658266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64</a:t>
            </a:fld>
            <a:endParaRPr lang="en-US"/>
          </a:p>
        </p:txBody>
      </p:sp>
    </p:spTree>
    <p:extLst>
      <p:ext uri="{BB962C8B-B14F-4D97-AF65-F5344CB8AC3E}">
        <p14:creationId xmlns:p14="http://schemas.microsoft.com/office/powerpoint/2010/main" val="3993437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67</a:t>
            </a:fld>
            <a:endParaRPr lang="en-US"/>
          </a:p>
        </p:txBody>
      </p:sp>
    </p:spTree>
    <p:extLst>
      <p:ext uri="{BB962C8B-B14F-4D97-AF65-F5344CB8AC3E}">
        <p14:creationId xmlns:p14="http://schemas.microsoft.com/office/powerpoint/2010/main" val="14979815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68</a:t>
            </a:fld>
            <a:endParaRPr lang="en-US"/>
          </a:p>
        </p:txBody>
      </p:sp>
    </p:spTree>
    <p:extLst>
      <p:ext uri="{BB962C8B-B14F-4D97-AF65-F5344CB8AC3E}">
        <p14:creationId xmlns:p14="http://schemas.microsoft.com/office/powerpoint/2010/main" val="3448093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69</a:t>
            </a:fld>
            <a:endParaRPr lang="en-US"/>
          </a:p>
        </p:txBody>
      </p:sp>
    </p:spTree>
    <p:extLst>
      <p:ext uri="{BB962C8B-B14F-4D97-AF65-F5344CB8AC3E}">
        <p14:creationId xmlns:p14="http://schemas.microsoft.com/office/powerpoint/2010/main" val="3080175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70</a:t>
            </a:fld>
            <a:endParaRPr lang="en-US"/>
          </a:p>
        </p:txBody>
      </p:sp>
    </p:spTree>
    <p:extLst>
      <p:ext uri="{BB962C8B-B14F-4D97-AF65-F5344CB8AC3E}">
        <p14:creationId xmlns:p14="http://schemas.microsoft.com/office/powerpoint/2010/main" val="4459498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71</a:t>
            </a:fld>
            <a:endParaRPr lang="en-US"/>
          </a:p>
        </p:txBody>
      </p:sp>
    </p:spTree>
    <p:extLst>
      <p:ext uri="{BB962C8B-B14F-4D97-AF65-F5344CB8AC3E}">
        <p14:creationId xmlns:p14="http://schemas.microsoft.com/office/powerpoint/2010/main" val="3489565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73</a:t>
            </a:fld>
            <a:endParaRPr lang="en-US"/>
          </a:p>
        </p:txBody>
      </p:sp>
    </p:spTree>
    <p:extLst>
      <p:ext uri="{BB962C8B-B14F-4D97-AF65-F5344CB8AC3E}">
        <p14:creationId xmlns:p14="http://schemas.microsoft.com/office/powerpoint/2010/main" val="427240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4</a:t>
            </a:fld>
            <a:endParaRPr lang="en-US"/>
          </a:p>
        </p:txBody>
      </p:sp>
    </p:spTree>
    <p:extLst>
      <p:ext uri="{BB962C8B-B14F-4D97-AF65-F5344CB8AC3E}">
        <p14:creationId xmlns:p14="http://schemas.microsoft.com/office/powerpoint/2010/main" val="1239476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74</a:t>
            </a:fld>
            <a:endParaRPr lang="en-US"/>
          </a:p>
        </p:txBody>
      </p:sp>
    </p:spTree>
    <p:extLst>
      <p:ext uri="{BB962C8B-B14F-4D97-AF65-F5344CB8AC3E}">
        <p14:creationId xmlns:p14="http://schemas.microsoft.com/office/powerpoint/2010/main" val="95784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75</a:t>
            </a:fld>
            <a:endParaRPr lang="en-US"/>
          </a:p>
        </p:txBody>
      </p:sp>
    </p:spTree>
    <p:extLst>
      <p:ext uri="{BB962C8B-B14F-4D97-AF65-F5344CB8AC3E}">
        <p14:creationId xmlns:p14="http://schemas.microsoft.com/office/powerpoint/2010/main" val="1124605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79</a:t>
            </a:fld>
            <a:endParaRPr lang="en-US"/>
          </a:p>
        </p:txBody>
      </p:sp>
    </p:spTree>
    <p:extLst>
      <p:ext uri="{BB962C8B-B14F-4D97-AF65-F5344CB8AC3E}">
        <p14:creationId xmlns:p14="http://schemas.microsoft.com/office/powerpoint/2010/main" val="231997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81</a:t>
            </a:fld>
            <a:endParaRPr lang="en-US"/>
          </a:p>
        </p:txBody>
      </p:sp>
    </p:spTree>
    <p:extLst>
      <p:ext uri="{BB962C8B-B14F-4D97-AF65-F5344CB8AC3E}">
        <p14:creationId xmlns:p14="http://schemas.microsoft.com/office/powerpoint/2010/main" val="28081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82</a:t>
            </a:fld>
            <a:endParaRPr lang="en-US"/>
          </a:p>
        </p:txBody>
      </p:sp>
    </p:spTree>
    <p:extLst>
      <p:ext uri="{BB962C8B-B14F-4D97-AF65-F5344CB8AC3E}">
        <p14:creationId xmlns:p14="http://schemas.microsoft.com/office/powerpoint/2010/main" val="7084419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83</a:t>
            </a:fld>
            <a:endParaRPr lang="en-US"/>
          </a:p>
        </p:txBody>
      </p:sp>
    </p:spTree>
    <p:extLst>
      <p:ext uri="{BB962C8B-B14F-4D97-AF65-F5344CB8AC3E}">
        <p14:creationId xmlns:p14="http://schemas.microsoft.com/office/powerpoint/2010/main" val="41743355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85</a:t>
            </a:fld>
            <a:endParaRPr lang="en-US"/>
          </a:p>
        </p:txBody>
      </p:sp>
    </p:spTree>
    <p:extLst>
      <p:ext uri="{BB962C8B-B14F-4D97-AF65-F5344CB8AC3E}">
        <p14:creationId xmlns:p14="http://schemas.microsoft.com/office/powerpoint/2010/main" val="3685743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87</a:t>
            </a:fld>
            <a:endParaRPr lang="en-US"/>
          </a:p>
        </p:txBody>
      </p:sp>
    </p:spTree>
    <p:extLst>
      <p:ext uri="{BB962C8B-B14F-4D97-AF65-F5344CB8AC3E}">
        <p14:creationId xmlns:p14="http://schemas.microsoft.com/office/powerpoint/2010/main" val="948812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88</a:t>
            </a:fld>
            <a:endParaRPr lang="en-US"/>
          </a:p>
        </p:txBody>
      </p:sp>
    </p:spTree>
    <p:extLst>
      <p:ext uri="{BB962C8B-B14F-4D97-AF65-F5344CB8AC3E}">
        <p14:creationId xmlns:p14="http://schemas.microsoft.com/office/powerpoint/2010/main" val="914123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90</a:t>
            </a:fld>
            <a:endParaRPr lang="en-US"/>
          </a:p>
        </p:txBody>
      </p:sp>
    </p:spTree>
    <p:extLst>
      <p:ext uri="{BB962C8B-B14F-4D97-AF65-F5344CB8AC3E}">
        <p14:creationId xmlns:p14="http://schemas.microsoft.com/office/powerpoint/2010/main" val="221822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6</a:t>
            </a:fld>
            <a:endParaRPr lang="en-US"/>
          </a:p>
        </p:txBody>
      </p:sp>
    </p:spTree>
    <p:extLst>
      <p:ext uri="{BB962C8B-B14F-4D97-AF65-F5344CB8AC3E}">
        <p14:creationId xmlns:p14="http://schemas.microsoft.com/office/powerpoint/2010/main" val="2648175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91</a:t>
            </a:fld>
            <a:endParaRPr lang="en-US"/>
          </a:p>
        </p:txBody>
      </p:sp>
    </p:spTree>
    <p:extLst>
      <p:ext uri="{BB962C8B-B14F-4D97-AF65-F5344CB8AC3E}">
        <p14:creationId xmlns:p14="http://schemas.microsoft.com/office/powerpoint/2010/main" val="1280955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92</a:t>
            </a:fld>
            <a:endParaRPr lang="en-US"/>
          </a:p>
        </p:txBody>
      </p:sp>
    </p:spTree>
    <p:extLst>
      <p:ext uri="{BB962C8B-B14F-4D97-AF65-F5344CB8AC3E}">
        <p14:creationId xmlns:p14="http://schemas.microsoft.com/office/powerpoint/2010/main" val="18714162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93</a:t>
            </a:fld>
            <a:endParaRPr lang="en-US"/>
          </a:p>
        </p:txBody>
      </p:sp>
    </p:spTree>
    <p:extLst>
      <p:ext uri="{BB962C8B-B14F-4D97-AF65-F5344CB8AC3E}">
        <p14:creationId xmlns:p14="http://schemas.microsoft.com/office/powerpoint/2010/main" val="2768260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94</a:t>
            </a:fld>
            <a:endParaRPr lang="en-US"/>
          </a:p>
        </p:txBody>
      </p:sp>
    </p:spTree>
    <p:extLst>
      <p:ext uri="{BB962C8B-B14F-4D97-AF65-F5344CB8AC3E}">
        <p14:creationId xmlns:p14="http://schemas.microsoft.com/office/powerpoint/2010/main" val="18230226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95</a:t>
            </a:fld>
            <a:endParaRPr lang="en-US"/>
          </a:p>
        </p:txBody>
      </p:sp>
    </p:spTree>
    <p:extLst>
      <p:ext uri="{BB962C8B-B14F-4D97-AF65-F5344CB8AC3E}">
        <p14:creationId xmlns:p14="http://schemas.microsoft.com/office/powerpoint/2010/main" val="1095171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96</a:t>
            </a:fld>
            <a:endParaRPr lang="en-US"/>
          </a:p>
        </p:txBody>
      </p:sp>
    </p:spTree>
    <p:extLst>
      <p:ext uri="{BB962C8B-B14F-4D97-AF65-F5344CB8AC3E}">
        <p14:creationId xmlns:p14="http://schemas.microsoft.com/office/powerpoint/2010/main" val="7130235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97</a:t>
            </a:fld>
            <a:endParaRPr lang="en-US"/>
          </a:p>
        </p:txBody>
      </p:sp>
    </p:spTree>
    <p:extLst>
      <p:ext uri="{BB962C8B-B14F-4D97-AF65-F5344CB8AC3E}">
        <p14:creationId xmlns:p14="http://schemas.microsoft.com/office/powerpoint/2010/main" val="32918108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100</a:t>
            </a:fld>
            <a:endParaRPr lang="en-US"/>
          </a:p>
        </p:txBody>
      </p:sp>
    </p:spTree>
    <p:extLst>
      <p:ext uri="{BB962C8B-B14F-4D97-AF65-F5344CB8AC3E}">
        <p14:creationId xmlns:p14="http://schemas.microsoft.com/office/powerpoint/2010/main" val="3980037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103</a:t>
            </a:fld>
            <a:endParaRPr lang="en-US"/>
          </a:p>
        </p:txBody>
      </p:sp>
    </p:spTree>
    <p:extLst>
      <p:ext uri="{BB962C8B-B14F-4D97-AF65-F5344CB8AC3E}">
        <p14:creationId xmlns:p14="http://schemas.microsoft.com/office/powerpoint/2010/main" val="37116563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104</a:t>
            </a:fld>
            <a:endParaRPr lang="en-US"/>
          </a:p>
        </p:txBody>
      </p:sp>
    </p:spTree>
    <p:extLst>
      <p:ext uri="{BB962C8B-B14F-4D97-AF65-F5344CB8AC3E}">
        <p14:creationId xmlns:p14="http://schemas.microsoft.com/office/powerpoint/2010/main" val="2947515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23</a:t>
            </a:fld>
            <a:endParaRPr lang="en-US"/>
          </a:p>
        </p:txBody>
      </p:sp>
    </p:spTree>
    <p:extLst>
      <p:ext uri="{BB962C8B-B14F-4D97-AF65-F5344CB8AC3E}">
        <p14:creationId xmlns:p14="http://schemas.microsoft.com/office/powerpoint/2010/main" val="11760116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107</a:t>
            </a:fld>
            <a:endParaRPr lang="en-US"/>
          </a:p>
        </p:txBody>
      </p:sp>
    </p:spTree>
    <p:extLst>
      <p:ext uri="{BB962C8B-B14F-4D97-AF65-F5344CB8AC3E}">
        <p14:creationId xmlns:p14="http://schemas.microsoft.com/office/powerpoint/2010/main" val="16656616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108</a:t>
            </a:fld>
            <a:endParaRPr lang="en-US"/>
          </a:p>
        </p:txBody>
      </p:sp>
    </p:spTree>
    <p:extLst>
      <p:ext uri="{BB962C8B-B14F-4D97-AF65-F5344CB8AC3E}">
        <p14:creationId xmlns:p14="http://schemas.microsoft.com/office/powerpoint/2010/main" val="40881033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109</a:t>
            </a:fld>
            <a:endParaRPr lang="en-US"/>
          </a:p>
        </p:txBody>
      </p:sp>
    </p:spTree>
    <p:extLst>
      <p:ext uri="{BB962C8B-B14F-4D97-AF65-F5344CB8AC3E}">
        <p14:creationId xmlns:p14="http://schemas.microsoft.com/office/powerpoint/2010/main" val="13693350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113</a:t>
            </a:fld>
            <a:endParaRPr lang="en-US"/>
          </a:p>
        </p:txBody>
      </p:sp>
    </p:spTree>
    <p:extLst>
      <p:ext uri="{BB962C8B-B14F-4D97-AF65-F5344CB8AC3E}">
        <p14:creationId xmlns:p14="http://schemas.microsoft.com/office/powerpoint/2010/main" val="9083037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115</a:t>
            </a:fld>
            <a:endParaRPr lang="en-US"/>
          </a:p>
        </p:txBody>
      </p:sp>
    </p:spTree>
    <p:extLst>
      <p:ext uri="{BB962C8B-B14F-4D97-AF65-F5344CB8AC3E}">
        <p14:creationId xmlns:p14="http://schemas.microsoft.com/office/powerpoint/2010/main" val="25441905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116</a:t>
            </a:fld>
            <a:endParaRPr lang="en-US"/>
          </a:p>
        </p:txBody>
      </p:sp>
    </p:spTree>
    <p:extLst>
      <p:ext uri="{BB962C8B-B14F-4D97-AF65-F5344CB8AC3E}">
        <p14:creationId xmlns:p14="http://schemas.microsoft.com/office/powerpoint/2010/main" val="35583725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117</a:t>
            </a:fld>
            <a:endParaRPr lang="en-US"/>
          </a:p>
        </p:txBody>
      </p:sp>
    </p:spTree>
    <p:extLst>
      <p:ext uri="{BB962C8B-B14F-4D97-AF65-F5344CB8AC3E}">
        <p14:creationId xmlns:p14="http://schemas.microsoft.com/office/powerpoint/2010/main" val="23709855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118</a:t>
            </a:fld>
            <a:endParaRPr lang="en-US"/>
          </a:p>
        </p:txBody>
      </p:sp>
    </p:spTree>
    <p:extLst>
      <p:ext uri="{BB962C8B-B14F-4D97-AF65-F5344CB8AC3E}">
        <p14:creationId xmlns:p14="http://schemas.microsoft.com/office/powerpoint/2010/main" val="12450141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119</a:t>
            </a:fld>
            <a:endParaRPr lang="en-US"/>
          </a:p>
        </p:txBody>
      </p:sp>
    </p:spTree>
    <p:extLst>
      <p:ext uri="{BB962C8B-B14F-4D97-AF65-F5344CB8AC3E}">
        <p14:creationId xmlns:p14="http://schemas.microsoft.com/office/powerpoint/2010/main" val="6389032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120</a:t>
            </a:fld>
            <a:endParaRPr lang="en-US"/>
          </a:p>
        </p:txBody>
      </p:sp>
    </p:spTree>
    <p:extLst>
      <p:ext uri="{BB962C8B-B14F-4D97-AF65-F5344CB8AC3E}">
        <p14:creationId xmlns:p14="http://schemas.microsoft.com/office/powerpoint/2010/main" val="2279844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24</a:t>
            </a:fld>
            <a:endParaRPr lang="en-US"/>
          </a:p>
        </p:txBody>
      </p:sp>
    </p:spTree>
    <p:extLst>
      <p:ext uri="{BB962C8B-B14F-4D97-AF65-F5344CB8AC3E}">
        <p14:creationId xmlns:p14="http://schemas.microsoft.com/office/powerpoint/2010/main" val="5352405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121</a:t>
            </a:fld>
            <a:endParaRPr lang="en-US"/>
          </a:p>
        </p:txBody>
      </p:sp>
    </p:spTree>
    <p:extLst>
      <p:ext uri="{BB962C8B-B14F-4D97-AF65-F5344CB8AC3E}">
        <p14:creationId xmlns:p14="http://schemas.microsoft.com/office/powerpoint/2010/main" val="744404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122</a:t>
            </a:fld>
            <a:endParaRPr lang="en-US"/>
          </a:p>
        </p:txBody>
      </p:sp>
    </p:spTree>
    <p:extLst>
      <p:ext uri="{BB962C8B-B14F-4D97-AF65-F5344CB8AC3E}">
        <p14:creationId xmlns:p14="http://schemas.microsoft.com/office/powerpoint/2010/main" val="24862475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123</a:t>
            </a:fld>
            <a:endParaRPr lang="en-US"/>
          </a:p>
        </p:txBody>
      </p:sp>
    </p:spTree>
    <p:extLst>
      <p:ext uri="{BB962C8B-B14F-4D97-AF65-F5344CB8AC3E}">
        <p14:creationId xmlns:p14="http://schemas.microsoft.com/office/powerpoint/2010/main" val="13567423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124</a:t>
            </a:fld>
            <a:endParaRPr lang="en-US"/>
          </a:p>
        </p:txBody>
      </p:sp>
    </p:spTree>
    <p:extLst>
      <p:ext uri="{BB962C8B-B14F-4D97-AF65-F5344CB8AC3E}">
        <p14:creationId xmlns:p14="http://schemas.microsoft.com/office/powerpoint/2010/main" val="29459778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125</a:t>
            </a:fld>
            <a:endParaRPr lang="en-US"/>
          </a:p>
        </p:txBody>
      </p:sp>
    </p:spTree>
    <p:extLst>
      <p:ext uri="{BB962C8B-B14F-4D97-AF65-F5344CB8AC3E}">
        <p14:creationId xmlns:p14="http://schemas.microsoft.com/office/powerpoint/2010/main" val="15129531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126</a:t>
            </a:fld>
            <a:endParaRPr lang="en-US"/>
          </a:p>
        </p:txBody>
      </p:sp>
    </p:spTree>
    <p:extLst>
      <p:ext uri="{BB962C8B-B14F-4D97-AF65-F5344CB8AC3E}">
        <p14:creationId xmlns:p14="http://schemas.microsoft.com/office/powerpoint/2010/main" val="16108328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127</a:t>
            </a:fld>
            <a:endParaRPr lang="en-US"/>
          </a:p>
        </p:txBody>
      </p:sp>
    </p:spTree>
    <p:extLst>
      <p:ext uri="{BB962C8B-B14F-4D97-AF65-F5344CB8AC3E}">
        <p14:creationId xmlns:p14="http://schemas.microsoft.com/office/powerpoint/2010/main" val="25111015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128</a:t>
            </a:fld>
            <a:endParaRPr lang="en-US"/>
          </a:p>
        </p:txBody>
      </p:sp>
    </p:spTree>
    <p:extLst>
      <p:ext uri="{BB962C8B-B14F-4D97-AF65-F5344CB8AC3E}">
        <p14:creationId xmlns:p14="http://schemas.microsoft.com/office/powerpoint/2010/main" val="1593289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129</a:t>
            </a:fld>
            <a:endParaRPr lang="en-US"/>
          </a:p>
        </p:txBody>
      </p:sp>
    </p:spTree>
    <p:extLst>
      <p:ext uri="{BB962C8B-B14F-4D97-AF65-F5344CB8AC3E}">
        <p14:creationId xmlns:p14="http://schemas.microsoft.com/office/powerpoint/2010/main" val="20355296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130</a:t>
            </a:fld>
            <a:endParaRPr lang="en-US"/>
          </a:p>
        </p:txBody>
      </p:sp>
    </p:spTree>
    <p:extLst>
      <p:ext uri="{BB962C8B-B14F-4D97-AF65-F5344CB8AC3E}">
        <p14:creationId xmlns:p14="http://schemas.microsoft.com/office/powerpoint/2010/main" val="1019756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26</a:t>
            </a:fld>
            <a:endParaRPr lang="en-US"/>
          </a:p>
        </p:txBody>
      </p:sp>
    </p:spTree>
    <p:extLst>
      <p:ext uri="{BB962C8B-B14F-4D97-AF65-F5344CB8AC3E}">
        <p14:creationId xmlns:p14="http://schemas.microsoft.com/office/powerpoint/2010/main" val="42748310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131</a:t>
            </a:fld>
            <a:endParaRPr lang="en-US"/>
          </a:p>
        </p:txBody>
      </p:sp>
    </p:spTree>
    <p:extLst>
      <p:ext uri="{BB962C8B-B14F-4D97-AF65-F5344CB8AC3E}">
        <p14:creationId xmlns:p14="http://schemas.microsoft.com/office/powerpoint/2010/main" val="7540927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132</a:t>
            </a:fld>
            <a:endParaRPr lang="en-US"/>
          </a:p>
        </p:txBody>
      </p:sp>
    </p:spTree>
    <p:extLst>
      <p:ext uri="{BB962C8B-B14F-4D97-AF65-F5344CB8AC3E}">
        <p14:creationId xmlns:p14="http://schemas.microsoft.com/office/powerpoint/2010/main" val="16067695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133</a:t>
            </a:fld>
            <a:endParaRPr lang="en-US"/>
          </a:p>
        </p:txBody>
      </p:sp>
    </p:spTree>
    <p:extLst>
      <p:ext uri="{BB962C8B-B14F-4D97-AF65-F5344CB8AC3E}">
        <p14:creationId xmlns:p14="http://schemas.microsoft.com/office/powerpoint/2010/main" val="346282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134</a:t>
            </a:fld>
            <a:endParaRPr lang="en-US"/>
          </a:p>
        </p:txBody>
      </p:sp>
    </p:spTree>
    <p:extLst>
      <p:ext uri="{BB962C8B-B14F-4D97-AF65-F5344CB8AC3E}">
        <p14:creationId xmlns:p14="http://schemas.microsoft.com/office/powerpoint/2010/main" val="39929610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135</a:t>
            </a:fld>
            <a:endParaRPr lang="en-US"/>
          </a:p>
        </p:txBody>
      </p:sp>
    </p:spTree>
    <p:extLst>
      <p:ext uri="{BB962C8B-B14F-4D97-AF65-F5344CB8AC3E}">
        <p14:creationId xmlns:p14="http://schemas.microsoft.com/office/powerpoint/2010/main" val="2856206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139</a:t>
            </a:fld>
            <a:endParaRPr lang="en-US"/>
          </a:p>
        </p:txBody>
      </p:sp>
    </p:spTree>
    <p:extLst>
      <p:ext uri="{BB962C8B-B14F-4D97-AF65-F5344CB8AC3E}">
        <p14:creationId xmlns:p14="http://schemas.microsoft.com/office/powerpoint/2010/main" val="11888166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140</a:t>
            </a:fld>
            <a:endParaRPr lang="en-US"/>
          </a:p>
        </p:txBody>
      </p:sp>
    </p:spTree>
    <p:extLst>
      <p:ext uri="{BB962C8B-B14F-4D97-AF65-F5344CB8AC3E}">
        <p14:creationId xmlns:p14="http://schemas.microsoft.com/office/powerpoint/2010/main" val="26467758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141</a:t>
            </a:fld>
            <a:endParaRPr lang="en-US"/>
          </a:p>
        </p:txBody>
      </p:sp>
    </p:spTree>
    <p:extLst>
      <p:ext uri="{BB962C8B-B14F-4D97-AF65-F5344CB8AC3E}">
        <p14:creationId xmlns:p14="http://schemas.microsoft.com/office/powerpoint/2010/main" val="3348767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142</a:t>
            </a:fld>
            <a:endParaRPr lang="en-US"/>
          </a:p>
        </p:txBody>
      </p:sp>
    </p:spTree>
    <p:extLst>
      <p:ext uri="{BB962C8B-B14F-4D97-AF65-F5344CB8AC3E}">
        <p14:creationId xmlns:p14="http://schemas.microsoft.com/office/powerpoint/2010/main" val="19673015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143</a:t>
            </a:fld>
            <a:endParaRPr lang="en-US"/>
          </a:p>
        </p:txBody>
      </p:sp>
    </p:spTree>
    <p:extLst>
      <p:ext uri="{BB962C8B-B14F-4D97-AF65-F5344CB8AC3E}">
        <p14:creationId xmlns:p14="http://schemas.microsoft.com/office/powerpoint/2010/main" val="2256198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27</a:t>
            </a:fld>
            <a:endParaRPr lang="en-US"/>
          </a:p>
        </p:txBody>
      </p:sp>
    </p:spTree>
    <p:extLst>
      <p:ext uri="{BB962C8B-B14F-4D97-AF65-F5344CB8AC3E}">
        <p14:creationId xmlns:p14="http://schemas.microsoft.com/office/powerpoint/2010/main" val="3454267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144</a:t>
            </a:fld>
            <a:endParaRPr lang="en-US"/>
          </a:p>
        </p:txBody>
      </p:sp>
    </p:spTree>
    <p:extLst>
      <p:ext uri="{BB962C8B-B14F-4D97-AF65-F5344CB8AC3E}">
        <p14:creationId xmlns:p14="http://schemas.microsoft.com/office/powerpoint/2010/main" val="34892248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145</a:t>
            </a:fld>
            <a:endParaRPr lang="en-US"/>
          </a:p>
        </p:txBody>
      </p:sp>
    </p:spTree>
    <p:extLst>
      <p:ext uri="{BB962C8B-B14F-4D97-AF65-F5344CB8AC3E}">
        <p14:creationId xmlns:p14="http://schemas.microsoft.com/office/powerpoint/2010/main" val="24593701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146</a:t>
            </a:fld>
            <a:endParaRPr lang="en-US"/>
          </a:p>
        </p:txBody>
      </p:sp>
    </p:spTree>
    <p:extLst>
      <p:ext uri="{BB962C8B-B14F-4D97-AF65-F5344CB8AC3E}">
        <p14:creationId xmlns:p14="http://schemas.microsoft.com/office/powerpoint/2010/main" val="41350896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147</a:t>
            </a:fld>
            <a:endParaRPr lang="en-US"/>
          </a:p>
        </p:txBody>
      </p:sp>
    </p:spTree>
    <p:extLst>
      <p:ext uri="{BB962C8B-B14F-4D97-AF65-F5344CB8AC3E}">
        <p14:creationId xmlns:p14="http://schemas.microsoft.com/office/powerpoint/2010/main" val="33394031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148</a:t>
            </a:fld>
            <a:endParaRPr lang="en-US"/>
          </a:p>
        </p:txBody>
      </p:sp>
    </p:spTree>
    <p:extLst>
      <p:ext uri="{BB962C8B-B14F-4D97-AF65-F5344CB8AC3E}">
        <p14:creationId xmlns:p14="http://schemas.microsoft.com/office/powerpoint/2010/main" val="32344997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149</a:t>
            </a:fld>
            <a:endParaRPr lang="en-US"/>
          </a:p>
        </p:txBody>
      </p:sp>
    </p:spTree>
    <p:extLst>
      <p:ext uri="{BB962C8B-B14F-4D97-AF65-F5344CB8AC3E}">
        <p14:creationId xmlns:p14="http://schemas.microsoft.com/office/powerpoint/2010/main" val="5010492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150</a:t>
            </a:fld>
            <a:endParaRPr lang="en-US"/>
          </a:p>
        </p:txBody>
      </p:sp>
    </p:spTree>
    <p:extLst>
      <p:ext uri="{BB962C8B-B14F-4D97-AF65-F5344CB8AC3E}">
        <p14:creationId xmlns:p14="http://schemas.microsoft.com/office/powerpoint/2010/main" val="20654582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151</a:t>
            </a:fld>
            <a:endParaRPr lang="en-US"/>
          </a:p>
        </p:txBody>
      </p:sp>
    </p:spTree>
    <p:extLst>
      <p:ext uri="{BB962C8B-B14F-4D97-AF65-F5344CB8AC3E}">
        <p14:creationId xmlns:p14="http://schemas.microsoft.com/office/powerpoint/2010/main" val="4177020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152</a:t>
            </a:fld>
            <a:endParaRPr lang="en-US"/>
          </a:p>
        </p:txBody>
      </p:sp>
    </p:spTree>
    <p:extLst>
      <p:ext uri="{BB962C8B-B14F-4D97-AF65-F5344CB8AC3E}">
        <p14:creationId xmlns:p14="http://schemas.microsoft.com/office/powerpoint/2010/main" val="20002491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NL" baseline="0" dirty="0" smtClean="0"/>
          </a:p>
          <a:p>
            <a:endParaRPr lang="nl-NL" dirty="0" smtClean="0"/>
          </a:p>
        </p:txBody>
      </p:sp>
      <p:sp>
        <p:nvSpPr>
          <p:cNvPr id="4" name="Header Placeholder 3"/>
          <p:cNvSpPr>
            <a:spLocks noGrp="1"/>
          </p:cNvSpPr>
          <p:nvPr>
            <p:ph type="hdr" sz="quarter" idx="10"/>
          </p:nvPr>
        </p:nvSpPr>
        <p:spPr/>
        <p:txBody>
          <a:bodyPr/>
          <a:lstStyle/>
          <a:p>
            <a:pPr>
              <a:defRPr/>
            </a:pPr>
            <a:r>
              <a:rPr lang="en-US" smtClean="0"/>
              <a:t>Insert "Title, Author, Date"</a:t>
            </a:r>
            <a:endParaRPr lang="en-US" dirty="0"/>
          </a:p>
        </p:txBody>
      </p:sp>
      <p:sp>
        <p:nvSpPr>
          <p:cNvPr id="5" name="Footer Placeholder 4"/>
          <p:cNvSpPr>
            <a:spLocks noGrp="1"/>
          </p:cNvSpPr>
          <p:nvPr>
            <p:ph type="ftr" sz="quarter" idx="11"/>
          </p:nvPr>
        </p:nvSpPr>
        <p:spPr/>
        <p:txBody>
          <a:bodyPr/>
          <a:lstStyle/>
          <a:p>
            <a:pPr>
              <a:defRPr/>
            </a:pPr>
            <a:r>
              <a:rPr lang="en-US" smtClean="0"/>
              <a:t>© 2010 Capgemini. All rights reserved.</a:t>
            </a:r>
            <a:endParaRPr lang="en-US"/>
          </a:p>
        </p:txBody>
      </p:sp>
      <p:sp>
        <p:nvSpPr>
          <p:cNvPr id="6" name="Slide Number Placeholder 5"/>
          <p:cNvSpPr>
            <a:spLocks noGrp="1"/>
          </p:cNvSpPr>
          <p:nvPr>
            <p:ph type="sldNum" sz="quarter" idx="12"/>
          </p:nvPr>
        </p:nvSpPr>
        <p:spPr/>
        <p:txBody>
          <a:bodyPr/>
          <a:lstStyle/>
          <a:p>
            <a:pPr>
              <a:defRPr/>
            </a:pPr>
            <a:fld id="{4B58C428-A623-447A-A73B-7B7B841F8E41}" type="slidenum">
              <a:rPr lang="en-US" smtClean="0"/>
              <a:pPr>
                <a:defRPr/>
              </a:pPr>
              <a:t>153</a:t>
            </a:fld>
            <a:endParaRPr lang="en-US"/>
          </a:p>
        </p:txBody>
      </p:sp>
    </p:spTree>
    <p:extLst>
      <p:ext uri="{BB962C8B-B14F-4D97-AF65-F5344CB8AC3E}">
        <p14:creationId xmlns:p14="http://schemas.microsoft.com/office/powerpoint/2010/main" val="1902423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People">
    <p:spTree>
      <p:nvGrpSpPr>
        <p:cNvPr id="1" name=""/>
        <p:cNvGrpSpPr/>
        <p:nvPr/>
      </p:nvGrpSpPr>
      <p:grpSpPr>
        <a:xfrm>
          <a:off x="0" y="0"/>
          <a:ext cx="0" cy="0"/>
          <a:chOff x="0" y="0"/>
          <a:chExt cx="0" cy="0"/>
        </a:xfrm>
      </p:grpSpPr>
      <p:pic>
        <p:nvPicPr>
          <p:cNvPr id="4" name="Image 9" descr="ppt_ExpertsMosaic_Color.jpg"/>
          <p:cNvPicPr>
            <a:picLocks noChangeAspect="1"/>
          </p:cNvPicPr>
          <p:nvPr/>
        </p:nvPicPr>
        <p:blipFill>
          <a:blip r:embed="rId3" cstate="print"/>
          <a:srcRect t="19318"/>
          <a:stretch>
            <a:fillRect/>
          </a:stretch>
        </p:blipFill>
        <p:spPr bwMode="auto">
          <a:xfrm>
            <a:off x="0" y="1285877"/>
            <a:ext cx="9906000" cy="5572125"/>
          </a:xfrm>
          <a:prstGeom prst="rect">
            <a:avLst/>
          </a:prstGeom>
          <a:noFill/>
          <a:ln w="9525">
            <a:noFill/>
            <a:miter lim="800000"/>
            <a:headEnd/>
            <a:tailEnd/>
          </a:ln>
        </p:spPr>
      </p:pic>
      <p:sp>
        <p:nvSpPr>
          <p:cNvPr id="5" name="Freeform 30"/>
          <p:cNvSpPr>
            <a:spLocks/>
          </p:cNvSpPr>
          <p:nvPr>
            <p:custDataLst>
              <p:tags r:id="rId1"/>
            </p:custDataLst>
          </p:nvPr>
        </p:nvSpPr>
        <p:spPr bwMode="white">
          <a:xfrm>
            <a:off x="-15874" y="1146177"/>
            <a:ext cx="9921875" cy="5711825"/>
          </a:xfrm>
          <a:custGeom>
            <a:avLst/>
            <a:gdLst/>
            <a:ahLst/>
            <a:cxnLst>
              <a:cxn ang="0">
                <a:pos x="0" y="3638"/>
              </a:cxn>
              <a:cxn ang="0">
                <a:pos x="516" y="2658"/>
              </a:cxn>
              <a:cxn ang="0">
                <a:pos x="1352" y="2063"/>
              </a:cxn>
              <a:cxn ang="0">
                <a:pos x="3348" y="1519"/>
              </a:cxn>
              <a:cxn ang="0">
                <a:pos x="4987" y="1078"/>
              </a:cxn>
              <a:cxn ang="0">
                <a:pos x="5762" y="534"/>
              </a:cxn>
              <a:cxn ang="0">
                <a:pos x="5762" y="66"/>
              </a:cxn>
              <a:cxn ang="0">
                <a:pos x="4" y="68"/>
              </a:cxn>
            </a:cxnLst>
            <a:rect l="0" t="0" r="r" b="b"/>
            <a:pathLst>
              <a:path w="5762" h="3638">
                <a:moveTo>
                  <a:pt x="0" y="3638"/>
                </a:moveTo>
                <a:cubicBezTo>
                  <a:pt x="58" y="3452"/>
                  <a:pt x="291" y="2920"/>
                  <a:pt x="516" y="2658"/>
                </a:cubicBezTo>
                <a:cubicBezTo>
                  <a:pt x="794" y="2320"/>
                  <a:pt x="1284" y="2093"/>
                  <a:pt x="1352" y="2063"/>
                </a:cubicBezTo>
                <a:cubicBezTo>
                  <a:pt x="1942" y="1786"/>
                  <a:pt x="2872" y="1624"/>
                  <a:pt x="3348" y="1519"/>
                </a:cubicBezTo>
                <a:cubicBezTo>
                  <a:pt x="3895" y="1390"/>
                  <a:pt x="4592" y="1228"/>
                  <a:pt x="4987" y="1078"/>
                </a:cubicBezTo>
                <a:cubicBezTo>
                  <a:pt x="5384" y="933"/>
                  <a:pt x="5632" y="702"/>
                  <a:pt x="5762" y="534"/>
                </a:cubicBezTo>
                <a:cubicBezTo>
                  <a:pt x="5762" y="0"/>
                  <a:pt x="5762" y="61"/>
                  <a:pt x="5762" y="66"/>
                </a:cubicBezTo>
                <a:cubicBezTo>
                  <a:pt x="4803" y="66"/>
                  <a:pt x="1204" y="68"/>
                  <a:pt x="4" y="68"/>
                </a:cubicBezTo>
              </a:path>
            </a:pathLst>
          </a:custGeom>
          <a:gradFill flip="none" rotWithShape="1">
            <a:gsLst>
              <a:gs pos="0">
                <a:schemeClr val="tx2">
                  <a:alpha val="90000"/>
                </a:schemeClr>
              </a:gs>
              <a:gs pos="0">
                <a:schemeClr val="tx2">
                  <a:alpha val="90000"/>
                </a:schemeClr>
              </a:gs>
              <a:gs pos="100000">
                <a:schemeClr val="tx2">
                  <a:shade val="100000"/>
                  <a:satMod val="115000"/>
                </a:schemeClr>
              </a:gs>
            </a:gsLst>
            <a:lin ang="2700000" scaled="0"/>
            <a:tileRect/>
          </a:gradFill>
          <a:ln w="19050" cap="flat" cmpd="sng">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lnSpc>
                <a:spcPct val="85000"/>
              </a:lnSpc>
              <a:spcBef>
                <a:spcPts val="0"/>
              </a:spcBef>
              <a:spcAft>
                <a:spcPts val="0"/>
              </a:spcAft>
              <a:defRPr/>
            </a:pPr>
            <a:endParaRPr lang="en-US">
              <a:latin typeface="+mn-lt"/>
              <a:cs typeface="+mn-cs"/>
            </a:endParaRPr>
          </a:p>
        </p:txBody>
      </p:sp>
      <p:sp>
        <p:nvSpPr>
          <p:cNvPr id="4099" name="Rectangle 3"/>
          <p:cNvSpPr>
            <a:spLocks noGrp="1" noChangeArrowheads="1"/>
          </p:cNvSpPr>
          <p:nvPr>
            <p:ph type="subTitle" idx="1"/>
          </p:nvPr>
        </p:nvSpPr>
        <p:spPr>
          <a:xfrm>
            <a:off x="2" y="2801938"/>
            <a:ext cx="5293519" cy="792162"/>
          </a:xfrm>
          <a:prstGeom prst="rect">
            <a:avLst/>
          </a:prstGeom>
        </p:spPr>
        <p:txBody>
          <a:bodyPr lIns="324000" tIns="180000" rIns="0"/>
          <a:lstStyle>
            <a:lvl1pPr marL="3175" indent="0">
              <a:buFont typeface="Wingdings" pitchFamily="2" charset="2"/>
              <a:buNone/>
              <a:defRPr sz="2000">
                <a:solidFill>
                  <a:schemeClr val="bg1"/>
                </a:solidFill>
                <a:latin typeface="Arial Narrow" pitchFamily="34" charset="0"/>
              </a:defRPr>
            </a:lvl1pPr>
          </a:lstStyle>
          <a:p>
            <a:r>
              <a:rPr lang="en-US" noProof="0" smtClean="0"/>
              <a:t>Click to edit Master subtitle style</a:t>
            </a:r>
            <a:endParaRPr lang="en-US" noProof="0" dirty="0"/>
          </a:p>
        </p:txBody>
      </p:sp>
      <p:sp>
        <p:nvSpPr>
          <p:cNvPr id="4098" name="Rectangle 2"/>
          <p:cNvSpPr>
            <a:spLocks noGrp="1" noChangeArrowheads="1"/>
          </p:cNvSpPr>
          <p:nvPr>
            <p:ph type="ctrTitle"/>
          </p:nvPr>
        </p:nvSpPr>
        <p:spPr bwMode="auto">
          <a:xfrm>
            <a:off x="0" y="1240390"/>
            <a:ext cx="9906000" cy="1512887"/>
          </a:xfrm>
          <a:prstGeom prst="rect">
            <a:avLst/>
          </a:prstGeom>
        </p:spPr>
        <p:txBody>
          <a:bodyPr lIns="324000" tIns="396000" rIns="36000" anchor="t"/>
          <a:lstStyle>
            <a:lvl1pPr marL="0" indent="0" algn="l">
              <a:tabLst/>
              <a:defRPr sz="3600">
                <a:solidFill>
                  <a:schemeClr val="tx2">
                    <a:lumMod val="20000"/>
                    <a:lumOff val="80000"/>
                  </a:schemeClr>
                </a:solidFill>
                <a:latin typeface="Arial Narrow" pitchFamily="34" charset="0"/>
              </a:defRPr>
            </a:lvl1pPr>
          </a:lstStyle>
          <a:p>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8" y="1709739"/>
            <a:ext cx="8543925" cy="2852737"/>
          </a:xfrm>
          <a:prstGeom prst="rect">
            <a:avLst/>
          </a:prstGeom>
        </p:spPr>
        <p:txBody>
          <a:bodyPr anchor="b"/>
          <a:lstStyle>
            <a:lvl1pPr>
              <a:defRPr sz="4875"/>
            </a:lvl1pPr>
          </a:lstStyle>
          <a:p>
            <a:r>
              <a:rPr lang="en-US" smtClean="0"/>
              <a:t>Click to edit Master title style</a:t>
            </a:r>
            <a:endParaRPr lang="en-US"/>
          </a:p>
        </p:txBody>
      </p:sp>
      <p:sp>
        <p:nvSpPr>
          <p:cNvPr id="3" name="Text Placeholder 2"/>
          <p:cNvSpPr>
            <a:spLocks noGrp="1"/>
          </p:cNvSpPr>
          <p:nvPr>
            <p:ph type="body" idx="1"/>
          </p:nvPr>
        </p:nvSpPr>
        <p:spPr>
          <a:xfrm>
            <a:off x="675878" y="4589464"/>
            <a:ext cx="8543925" cy="1500187"/>
          </a:xfrm>
          <a:prstGeom prst="rect">
            <a:avLst/>
          </a:prstGeom>
        </p:spPr>
        <p:txBody>
          <a:bodyPr/>
          <a:lstStyle>
            <a:lvl1pPr marL="0" indent="0">
              <a:buNone/>
              <a:defRPr sz="1950">
                <a:solidFill>
                  <a:schemeClr val="tx1">
                    <a:tint val="75000"/>
                  </a:schemeClr>
                </a:solidFill>
              </a:defRPr>
            </a:lvl1pPr>
            <a:lvl2pPr marL="371475" indent="0">
              <a:buNone/>
              <a:defRPr sz="1625">
                <a:solidFill>
                  <a:schemeClr val="tx1">
                    <a:tint val="75000"/>
                  </a:schemeClr>
                </a:solidFill>
              </a:defRPr>
            </a:lvl2pPr>
            <a:lvl3pPr marL="742950" indent="0">
              <a:buNone/>
              <a:defRPr sz="1463">
                <a:solidFill>
                  <a:schemeClr val="tx1">
                    <a:tint val="75000"/>
                  </a:schemeClr>
                </a:solidFill>
              </a:defRPr>
            </a:lvl3pPr>
            <a:lvl4pPr marL="1114425" indent="0">
              <a:buNone/>
              <a:defRPr sz="1300">
                <a:solidFill>
                  <a:schemeClr val="tx1">
                    <a:tint val="75000"/>
                  </a:schemeClr>
                </a:solidFill>
              </a:defRPr>
            </a:lvl4pPr>
            <a:lvl5pPr marL="1485900" indent="0">
              <a:buNone/>
              <a:defRPr sz="1300">
                <a:solidFill>
                  <a:schemeClr val="tx1">
                    <a:tint val="75000"/>
                  </a:schemeClr>
                </a:solidFill>
              </a:defRPr>
            </a:lvl5pPr>
            <a:lvl6pPr marL="1857375" indent="0">
              <a:buNone/>
              <a:defRPr sz="1300">
                <a:solidFill>
                  <a:schemeClr val="tx1">
                    <a:tint val="75000"/>
                  </a:schemeClr>
                </a:solidFill>
              </a:defRPr>
            </a:lvl6pPr>
            <a:lvl7pPr marL="2228850" indent="0">
              <a:buNone/>
              <a:defRPr sz="1300">
                <a:solidFill>
                  <a:schemeClr val="tx1">
                    <a:tint val="75000"/>
                  </a:schemeClr>
                </a:solidFill>
              </a:defRPr>
            </a:lvl7pPr>
            <a:lvl8pPr marL="2600325" indent="0">
              <a:buNone/>
              <a:defRPr sz="1300">
                <a:solidFill>
                  <a:schemeClr val="tx1">
                    <a:tint val="75000"/>
                  </a:schemeClr>
                </a:solidFill>
              </a:defRPr>
            </a:lvl8pPr>
            <a:lvl9pPr marL="2971800"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75028" y="6673738"/>
            <a:ext cx="1186484" cy="165100"/>
          </a:xfrm>
          <a:prstGeom prst="rect">
            <a:avLst/>
          </a:prstGeom>
        </p:spPr>
        <p:txBody>
          <a:bodyPr/>
          <a:lstStyle/>
          <a:p>
            <a:fld id="{588B7FAE-0FE7-415E-822F-A56D38FDBDF5}" type="datetimeFigureOut">
              <a:rPr lang="en-US" smtClean="0"/>
              <a:t>4/1/2022</a:t>
            </a:fld>
            <a:endParaRPr lang="en-US"/>
          </a:p>
        </p:txBody>
      </p:sp>
      <p:sp>
        <p:nvSpPr>
          <p:cNvPr id="5" name="Footer Placeholder 4"/>
          <p:cNvSpPr>
            <a:spLocks noGrp="1"/>
          </p:cNvSpPr>
          <p:nvPr>
            <p:ph type="ftr" sz="quarter" idx="11"/>
          </p:nvPr>
        </p:nvSpPr>
        <p:spPr>
          <a:xfrm>
            <a:off x="6480720" y="6381328"/>
            <a:ext cx="3368824" cy="107722"/>
          </a:xfrm>
          <a:prstGeom prst="rect">
            <a:avLst/>
          </a:prstGeom>
        </p:spPr>
        <p:txBody>
          <a:bodyPr/>
          <a:lstStyle/>
          <a:p>
            <a:endParaRPr lang="en-US"/>
          </a:p>
        </p:txBody>
      </p:sp>
      <p:sp>
        <p:nvSpPr>
          <p:cNvPr id="6" name="Slide Number Placeholder 5"/>
          <p:cNvSpPr>
            <a:spLocks noGrp="1"/>
          </p:cNvSpPr>
          <p:nvPr>
            <p:ph type="sldNum" sz="quarter" idx="12"/>
          </p:nvPr>
        </p:nvSpPr>
        <p:spPr>
          <a:xfrm>
            <a:off x="9633520" y="6700238"/>
            <a:ext cx="266131" cy="107722"/>
          </a:xfrm>
          <a:prstGeom prst="rect">
            <a:avLst/>
          </a:prstGeom>
        </p:spPr>
        <p:txBody>
          <a:bodyPr/>
          <a:lstStyle/>
          <a:p>
            <a:fld id="{38E94107-812F-437D-A483-AA80BF2692E7}" type="slidenum">
              <a:rPr lang="en-US" smtClean="0"/>
              <a:t>‹#›</a:t>
            </a:fld>
            <a:endParaRPr lang="en-US"/>
          </a:p>
        </p:txBody>
      </p:sp>
    </p:spTree>
    <p:extLst>
      <p:ext uri="{BB962C8B-B14F-4D97-AF65-F5344CB8AC3E}">
        <p14:creationId xmlns:p14="http://schemas.microsoft.com/office/powerpoint/2010/main" val="31297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de section">
    <p:bg>
      <p:bgPr>
        <a:solidFill>
          <a:schemeClr val="tx2"/>
        </a:solidFill>
        <a:effectLst/>
      </p:bgPr>
    </p:bg>
    <p:spTree>
      <p:nvGrpSpPr>
        <p:cNvPr id="1" name=""/>
        <p:cNvGrpSpPr/>
        <p:nvPr/>
      </p:nvGrpSpPr>
      <p:grpSpPr>
        <a:xfrm>
          <a:off x="0" y="0"/>
          <a:ext cx="0" cy="0"/>
          <a:chOff x="0" y="0"/>
          <a:chExt cx="0" cy="0"/>
        </a:xfrm>
      </p:grpSpPr>
      <p:sp>
        <p:nvSpPr>
          <p:cNvPr id="3"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8" name="Titre 1"/>
          <p:cNvSpPr>
            <a:spLocks noGrp="1"/>
          </p:cNvSpPr>
          <p:nvPr>
            <p:ph type="title"/>
          </p:nvPr>
        </p:nvSpPr>
        <p:spPr>
          <a:xfrm>
            <a:off x="0" y="903288"/>
            <a:ext cx="9906000" cy="1143000"/>
          </a:xfrm>
          <a:prstGeom prst="rect">
            <a:avLst/>
          </a:prstGeom>
        </p:spPr>
        <p:txBody>
          <a:bodyPr lIns="360000" rIns="36000" anchor="b"/>
          <a:lstStyle>
            <a:lvl1pPr algn="l">
              <a:defRPr sz="3600" b="1" baseline="0">
                <a:solidFill>
                  <a:schemeClr val="tx2"/>
                </a:solidFill>
                <a:latin typeface="Arial Narrow" pitchFamily="34" charset="0"/>
              </a:defRPr>
            </a:lvl1pPr>
          </a:lstStyle>
          <a:p>
            <a:r>
              <a:rPr lang="en-US" noProof="0" smtClean="0"/>
              <a:t>Click to edit Master title style</a:t>
            </a:r>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seul">
    <p:bg>
      <p:bgPr>
        <a:solidFill>
          <a:schemeClr val="tx2"/>
        </a:solidFill>
        <a:effectLst/>
      </p:bgPr>
    </p:bg>
    <p:spTree>
      <p:nvGrpSpPr>
        <p:cNvPr id="1" name=""/>
        <p:cNvGrpSpPr/>
        <p:nvPr/>
      </p:nvGrpSpPr>
      <p:grpSpPr>
        <a:xfrm>
          <a:off x="0" y="0"/>
          <a:ext cx="0" cy="0"/>
          <a:chOff x="0" y="0"/>
          <a:chExt cx="0" cy="0"/>
        </a:xfrm>
      </p:grpSpPr>
      <p:sp>
        <p:nvSpPr>
          <p:cNvPr id="2"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3" name="Rectangle 8"/>
          <p:cNvSpPr>
            <a:spLocks noChangeArrowheads="1"/>
          </p:cNvSpPr>
          <p:nvPr/>
        </p:nvSpPr>
        <p:spPr bwMode="auto">
          <a:xfrm>
            <a:off x="7562602" y="5376865"/>
            <a:ext cx="2343399" cy="276999"/>
          </a:xfrm>
          <a:prstGeom prst="rect">
            <a:avLst/>
          </a:prstGeom>
          <a:noFill/>
          <a:ln w="9525">
            <a:noFill/>
            <a:miter lim="800000"/>
            <a:headEnd/>
            <a:tailEnd/>
          </a:ln>
          <a:effectLst/>
        </p:spPr>
        <p:txBody>
          <a:bodyPr wrap="none" lIns="0" tIns="0" rIns="360000" bIns="0">
            <a:spAutoFit/>
          </a:bodyPr>
          <a:lstStyle/>
          <a:p>
            <a:pPr algn="r" fontAlgn="auto">
              <a:spcBef>
                <a:spcPct val="20000"/>
              </a:spcBef>
              <a:spcAft>
                <a:spcPts val="0"/>
              </a:spcAft>
              <a:defRPr/>
            </a:pPr>
            <a:r>
              <a:rPr lang="en-US" dirty="0">
                <a:solidFill>
                  <a:schemeClr val="bg1"/>
                </a:solidFill>
                <a:latin typeface="+mn-lt"/>
                <a:cs typeface="+mn-cs"/>
              </a:rPr>
              <a:t>www.capgemini.com</a:t>
            </a:r>
          </a:p>
        </p:txBody>
      </p:sp>
      <p:pic>
        <p:nvPicPr>
          <p:cNvPr id="4" name="Picture 9" descr="OK_Capgemini"/>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04889" y="922340"/>
            <a:ext cx="4676775" cy="1017587"/>
          </a:xfrm>
          <a:prstGeom prst="rect">
            <a:avLst/>
          </a:prstGeom>
          <a:noFill/>
          <a:ln w="9525">
            <a:noFill/>
            <a:miter lim="800000"/>
            <a:headEnd/>
            <a:tailEnd/>
          </a:ln>
        </p:spPr>
      </p:pic>
      <p:sp>
        <p:nvSpPr>
          <p:cNvPr id="5" name="Rectangle 4"/>
          <p:cNvSpPr/>
          <p:nvPr/>
        </p:nvSpPr>
        <p:spPr>
          <a:xfrm>
            <a:off x="0" y="6597650"/>
            <a:ext cx="9906000" cy="260350"/>
          </a:xfrm>
          <a:prstGeom prst="rect">
            <a:avLst/>
          </a:prstGeom>
        </p:spPr>
        <p:txBody>
          <a:bodyPr tIns="0" rIns="360000" bIns="180000" anchor="b">
            <a:spAutoFit/>
          </a:bodyPr>
          <a:lstStyle/>
          <a:p>
            <a:pPr algn="r" eaLnBrk="0" fontAlgn="auto" hangingPunct="0">
              <a:lnSpc>
                <a:spcPct val="85000"/>
              </a:lnSpc>
              <a:spcBef>
                <a:spcPts val="0"/>
              </a:spcBef>
              <a:spcAft>
                <a:spcPts val="0"/>
              </a:spcAft>
              <a:defRPr/>
            </a:pPr>
            <a:r>
              <a:rPr lang="en-US" sz="600" dirty="0">
                <a:solidFill>
                  <a:schemeClr val="bg1"/>
                </a:solidFill>
                <a:latin typeface="+mn-lt"/>
                <a:cs typeface="+mn-cs"/>
              </a:rPr>
              <a:t>The information contained in this presentation is proprietary. ©2010 Capgemini. All rights reserved</a:t>
            </a:r>
          </a:p>
        </p:txBody>
      </p:sp>
      <p:pic>
        <p:nvPicPr>
          <p:cNvPr id="6" name="Image 8" descr="Capgemini_Slogan_White.png"/>
          <p:cNvPicPr>
            <a:picLocks noChangeAspect="1"/>
          </p:cNvPicPr>
          <p:nvPr/>
        </p:nvPicPr>
        <p:blipFill>
          <a:blip r:embed="rId3" cstate="print"/>
          <a:stretch>
            <a:fillRect/>
          </a:stretch>
        </p:blipFill>
        <p:spPr>
          <a:xfrm>
            <a:off x="5816600" y="4856163"/>
            <a:ext cx="3803651" cy="393700"/>
          </a:xfrm>
          <a:prstGeom prst="rect">
            <a:avLst/>
          </a:prstGeom>
          <a:noFill/>
          <a:ln w="25400" cap="sq">
            <a:noFill/>
            <a:miter lim="800000"/>
          </a:ln>
          <a:effectLst>
            <a:outerShdw blurRad="63500" sx="102000" sy="102000" algn="ctr" rotWithShape="0">
              <a:prstClr val="black">
                <a:alpha val="40000"/>
              </a:prst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Freeform 7"/>
          <p:cNvSpPr>
            <a:spLocks/>
          </p:cNvSpPr>
          <p:nvPr/>
        </p:nvSpPr>
        <p:spPr bwMode="auto">
          <a:xfrm>
            <a:off x="2" y="-3810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solidFill>
            <a:schemeClr val="bg1"/>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dirty="0">
              <a:latin typeface="+mn-lt"/>
              <a:cs typeface="+mn-cs"/>
            </a:endParaRPr>
          </a:p>
        </p:txBody>
      </p:sp>
      <p:sp>
        <p:nvSpPr>
          <p:cNvPr id="6" name="Titre 5"/>
          <p:cNvSpPr>
            <a:spLocks noGrp="1"/>
          </p:cNvSpPr>
          <p:nvPr>
            <p:ph type="title"/>
          </p:nvPr>
        </p:nvSpPr>
        <p:spPr>
          <a:xfrm>
            <a:off x="0" y="903600"/>
            <a:ext cx="9906000" cy="1143000"/>
          </a:xfrm>
          <a:prstGeom prst="rect">
            <a:avLst/>
          </a:prstGeom>
        </p:spPr>
        <p:txBody>
          <a:bodyPr lIns="360000" rIns="36000" anchor="b"/>
          <a:lstStyle>
            <a:lvl1pPr algn="l" defTabSz="914400" rtl="0" eaLnBrk="1" latinLnBrk="0" hangingPunct="1">
              <a:spcBef>
                <a:spcPct val="0"/>
              </a:spcBef>
              <a:buNone/>
              <a:defRPr lang="en-US" sz="3600" b="1" kern="1200" baseline="0" noProof="0" dirty="0" smtClean="0">
                <a:solidFill>
                  <a:schemeClr val="tx2"/>
                </a:solidFill>
                <a:latin typeface="Arial Narrow" pitchFamily="34" charset="0"/>
                <a:ea typeface="+mj-ea"/>
                <a:cs typeface="+mj-cs"/>
              </a:defRPr>
            </a:lvl1pPr>
          </a:lstStyle>
          <a:p>
            <a:r>
              <a:rPr lang="en-US" noProof="0" smtClean="0"/>
              <a:t>Click to edit Master title style</a:t>
            </a:r>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B-People">
    <p:spTree>
      <p:nvGrpSpPr>
        <p:cNvPr id="1" name=""/>
        <p:cNvGrpSpPr/>
        <p:nvPr/>
      </p:nvGrpSpPr>
      <p:grpSpPr>
        <a:xfrm>
          <a:off x="0" y="0"/>
          <a:ext cx="0" cy="0"/>
          <a:chOff x="0" y="0"/>
          <a:chExt cx="0" cy="0"/>
        </a:xfrm>
      </p:grpSpPr>
      <p:sp>
        <p:nvSpPr>
          <p:cNvPr id="3" name="Freeform 7"/>
          <p:cNvSpPr>
            <a:spLocks/>
          </p:cNvSpPr>
          <p:nvPr/>
        </p:nvSpPr>
        <p:spPr bwMode="auto">
          <a:xfrm>
            <a:off x="2" y="0"/>
            <a:ext cx="9929813" cy="6896100"/>
          </a:xfrm>
          <a:custGeom>
            <a:avLst/>
            <a:gdLst/>
            <a:ahLst/>
            <a:cxnLst>
              <a:cxn ang="0">
                <a:pos x="0" y="3797"/>
              </a:cxn>
              <a:cxn ang="0">
                <a:pos x="0" y="3252"/>
              </a:cxn>
              <a:cxn ang="0">
                <a:pos x="0" y="2159"/>
              </a:cxn>
              <a:cxn ang="0">
                <a:pos x="0" y="1611"/>
              </a:cxn>
              <a:cxn ang="0">
                <a:pos x="0" y="523"/>
              </a:cxn>
              <a:cxn ang="0">
                <a:pos x="0" y="387"/>
              </a:cxn>
              <a:cxn ang="0">
                <a:pos x="5760" y="9"/>
              </a:cxn>
              <a:cxn ang="0">
                <a:pos x="5760" y="312"/>
              </a:cxn>
              <a:cxn ang="0">
                <a:pos x="5760" y="377"/>
              </a:cxn>
              <a:cxn ang="0">
                <a:pos x="5760" y="786"/>
              </a:cxn>
              <a:cxn ang="0">
                <a:pos x="5760" y="1060"/>
              </a:cxn>
              <a:cxn ang="0">
                <a:pos x="5760" y="1262"/>
              </a:cxn>
              <a:cxn ang="0">
                <a:pos x="5758" y="1283"/>
              </a:cxn>
              <a:cxn ang="0">
                <a:pos x="5747" y="1301"/>
              </a:cxn>
              <a:cxn ang="0">
                <a:pos x="5719" y="1339"/>
              </a:cxn>
              <a:cxn ang="0">
                <a:pos x="5650" y="1406"/>
              </a:cxn>
              <a:cxn ang="0">
                <a:pos x="5597" y="1445"/>
              </a:cxn>
              <a:cxn ang="0">
                <a:pos x="5480" y="1515"/>
              </a:cxn>
              <a:cxn ang="0">
                <a:pos x="5295" y="1608"/>
              </a:cxn>
              <a:cxn ang="0">
                <a:pos x="5161" y="1663"/>
              </a:cxn>
              <a:cxn ang="0">
                <a:pos x="4893" y="1759"/>
              </a:cxn>
              <a:cxn ang="0">
                <a:pos x="4615" y="1845"/>
              </a:cxn>
              <a:cxn ang="0">
                <a:pos x="4188" y="1958"/>
              </a:cxn>
              <a:cxn ang="0">
                <a:pos x="3902" y="2027"/>
              </a:cxn>
              <a:cxn ang="0">
                <a:pos x="3614" y="2089"/>
              </a:cxn>
              <a:cxn ang="0">
                <a:pos x="2993" y="2192"/>
              </a:cxn>
              <a:cxn ang="0">
                <a:pos x="2444" y="2281"/>
              </a:cxn>
              <a:cxn ang="0">
                <a:pos x="2160" y="2348"/>
              </a:cxn>
              <a:cxn ang="0">
                <a:pos x="1880" y="2427"/>
              </a:cxn>
              <a:cxn ang="0">
                <a:pos x="1609" y="2517"/>
              </a:cxn>
              <a:cxn ang="0">
                <a:pos x="1410" y="2596"/>
              </a:cxn>
              <a:cxn ang="0">
                <a:pos x="1284" y="2655"/>
              </a:cxn>
              <a:cxn ang="0">
                <a:pos x="1102" y="2749"/>
              </a:cxn>
              <a:cxn ang="0">
                <a:pos x="931" y="2859"/>
              </a:cxn>
              <a:cxn ang="0">
                <a:pos x="822" y="2938"/>
              </a:cxn>
              <a:cxn ang="0">
                <a:pos x="672" y="3069"/>
              </a:cxn>
              <a:cxn ang="0">
                <a:pos x="531" y="3207"/>
              </a:cxn>
              <a:cxn ang="0">
                <a:pos x="447" y="3308"/>
              </a:cxn>
              <a:cxn ang="0">
                <a:pos x="329" y="3468"/>
              </a:cxn>
              <a:cxn ang="0">
                <a:pos x="227" y="3636"/>
              </a:cxn>
              <a:cxn ang="0">
                <a:pos x="167" y="3755"/>
              </a:cxn>
              <a:cxn ang="0">
                <a:pos x="92" y="3940"/>
              </a:cxn>
              <a:cxn ang="0">
                <a:pos x="35" y="4130"/>
              </a:cxn>
              <a:cxn ang="0">
                <a:pos x="7" y="4268"/>
              </a:cxn>
            </a:cxnLst>
            <a:rect l="0" t="0" r="r" b="b"/>
            <a:pathLst>
              <a:path w="5760" h="4339">
                <a:moveTo>
                  <a:pt x="0" y="4339"/>
                </a:moveTo>
                <a:lnTo>
                  <a:pt x="0" y="4339"/>
                </a:lnTo>
                <a:lnTo>
                  <a:pt x="0" y="3797"/>
                </a:lnTo>
                <a:lnTo>
                  <a:pt x="0" y="3797"/>
                </a:lnTo>
                <a:lnTo>
                  <a:pt x="0" y="3252"/>
                </a:lnTo>
                <a:lnTo>
                  <a:pt x="0" y="3252"/>
                </a:lnTo>
                <a:lnTo>
                  <a:pt x="0" y="2705"/>
                </a:lnTo>
                <a:lnTo>
                  <a:pt x="0" y="2705"/>
                </a:lnTo>
                <a:lnTo>
                  <a:pt x="0" y="2159"/>
                </a:lnTo>
                <a:lnTo>
                  <a:pt x="0" y="2159"/>
                </a:lnTo>
                <a:lnTo>
                  <a:pt x="0" y="1611"/>
                </a:lnTo>
                <a:lnTo>
                  <a:pt x="0" y="1611"/>
                </a:lnTo>
                <a:lnTo>
                  <a:pt x="0" y="1066"/>
                </a:lnTo>
                <a:lnTo>
                  <a:pt x="0" y="1066"/>
                </a:lnTo>
                <a:lnTo>
                  <a:pt x="0" y="523"/>
                </a:lnTo>
                <a:lnTo>
                  <a:pt x="0" y="523"/>
                </a:lnTo>
                <a:lnTo>
                  <a:pt x="0" y="387"/>
                </a:lnTo>
                <a:lnTo>
                  <a:pt x="0" y="387"/>
                </a:lnTo>
                <a:lnTo>
                  <a:pt x="0" y="0"/>
                </a:lnTo>
                <a:lnTo>
                  <a:pt x="155" y="9"/>
                </a:lnTo>
                <a:lnTo>
                  <a:pt x="5760" y="9"/>
                </a:lnTo>
                <a:lnTo>
                  <a:pt x="5760" y="310"/>
                </a:lnTo>
                <a:lnTo>
                  <a:pt x="5760" y="312"/>
                </a:lnTo>
                <a:lnTo>
                  <a:pt x="5760" y="312"/>
                </a:lnTo>
                <a:lnTo>
                  <a:pt x="5760" y="344"/>
                </a:lnTo>
                <a:lnTo>
                  <a:pt x="5760" y="377"/>
                </a:lnTo>
                <a:lnTo>
                  <a:pt x="5760" y="377"/>
                </a:lnTo>
                <a:lnTo>
                  <a:pt x="5760" y="512"/>
                </a:lnTo>
                <a:lnTo>
                  <a:pt x="5760" y="512"/>
                </a:lnTo>
                <a:lnTo>
                  <a:pt x="5760" y="786"/>
                </a:lnTo>
                <a:lnTo>
                  <a:pt x="5760" y="786"/>
                </a:lnTo>
                <a:lnTo>
                  <a:pt x="5760" y="1060"/>
                </a:lnTo>
                <a:lnTo>
                  <a:pt x="5760" y="1060"/>
                </a:lnTo>
                <a:lnTo>
                  <a:pt x="5760" y="1195"/>
                </a:lnTo>
                <a:lnTo>
                  <a:pt x="5760" y="1195"/>
                </a:lnTo>
                <a:lnTo>
                  <a:pt x="5760" y="1262"/>
                </a:lnTo>
                <a:lnTo>
                  <a:pt x="5760" y="1262"/>
                </a:lnTo>
                <a:lnTo>
                  <a:pt x="5758" y="1276"/>
                </a:lnTo>
                <a:lnTo>
                  <a:pt x="5758" y="1283"/>
                </a:lnTo>
                <a:lnTo>
                  <a:pt x="5755" y="1289"/>
                </a:lnTo>
                <a:lnTo>
                  <a:pt x="5755" y="1289"/>
                </a:lnTo>
                <a:lnTo>
                  <a:pt x="5747" y="1301"/>
                </a:lnTo>
                <a:lnTo>
                  <a:pt x="5740" y="1315"/>
                </a:lnTo>
                <a:lnTo>
                  <a:pt x="5740" y="1315"/>
                </a:lnTo>
                <a:lnTo>
                  <a:pt x="5719" y="1339"/>
                </a:lnTo>
                <a:lnTo>
                  <a:pt x="5699" y="1363"/>
                </a:lnTo>
                <a:lnTo>
                  <a:pt x="5674" y="1385"/>
                </a:lnTo>
                <a:lnTo>
                  <a:pt x="5650" y="1406"/>
                </a:lnTo>
                <a:lnTo>
                  <a:pt x="5650" y="1406"/>
                </a:lnTo>
                <a:lnTo>
                  <a:pt x="5624" y="1426"/>
                </a:lnTo>
                <a:lnTo>
                  <a:pt x="5597" y="1445"/>
                </a:lnTo>
                <a:lnTo>
                  <a:pt x="5541" y="1481"/>
                </a:lnTo>
                <a:lnTo>
                  <a:pt x="5541" y="1481"/>
                </a:lnTo>
                <a:lnTo>
                  <a:pt x="5480" y="1515"/>
                </a:lnTo>
                <a:lnTo>
                  <a:pt x="5419" y="1548"/>
                </a:lnTo>
                <a:lnTo>
                  <a:pt x="5356" y="1579"/>
                </a:lnTo>
                <a:lnTo>
                  <a:pt x="5295" y="1608"/>
                </a:lnTo>
                <a:lnTo>
                  <a:pt x="5295" y="1608"/>
                </a:lnTo>
                <a:lnTo>
                  <a:pt x="5229" y="1636"/>
                </a:lnTo>
                <a:lnTo>
                  <a:pt x="5161" y="1663"/>
                </a:lnTo>
                <a:lnTo>
                  <a:pt x="5096" y="1689"/>
                </a:lnTo>
                <a:lnTo>
                  <a:pt x="5028" y="1713"/>
                </a:lnTo>
                <a:lnTo>
                  <a:pt x="4893" y="1759"/>
                </a:lnTo>
                <a:lnTo>
                  <a:pt x="4756" y="1804"/>
                </a:lnTo>
                <a:lnTo>
                  <a:pt x="4756" y="1804"/>
                </a:lnTo>
                <a:lnTo>
                  <a:pt x="4615" y="1845"/>
                </a:lnTo>
                <a:lnTo>
                  <a:pt x="4472" y="1885"/>
                </a:lnTo>
                <a:lnTo>
                  <a:pt x="4332" y="1920"/>
                </a:lnTo>
                <a:lnTo>
                  <a:pt x="4188" y="1958"/>
                </a:lnTo>
                <a:lnTo>
                  <a:pt x="4188" y="1958"/>
                </a:lnTo>
                <a:lnTo>
                  <a:pt x="4046" y="1993"/>
                </a:lnTo>
                <a:lnTo>
                  <a:pt x="3902" y="2027"/>
                </a:lnTo>
                <a:lnTo>
                  <a:pt x="3758" y="2059"/>
                </a:lnTo>
                <a:lnTo>
                  <a:pt x="3614" y="2089"/>
                </a:lnTo>
                <a:lnTo>
                  <a:pt x="3614" y="2089"/>
                </a:lnTo>
                <a:lnTo>
                  <a:pt x="3511" y="2108"/>
                </a:lnTo>
                <a:lnTo>
                  <a:pt x="3363" y="2133"/>
                </a:lnTo>
                <a:lnTo>
                  <a:pt x="2993" y="2192"/>
                </a:lnTo>
                <a:lnTo>
                  <a:pt x="2641" y="2248"/>
                </a:lnTo>
                <a:lnTo>
                  <a:pt x="2515" y="2267"/>
                </a:lnTo>
                <a:lnTo>
                  <a:pt x="2444" y="2281"/>
                </a:lnTo>
                <a:lnTo>
                  <a:pt x="2444" y="2281"/>
                </a:lnTo>
                <a:lnTo>
                  <a:pt x="2302" y="2312"/>
                </a:lnTo>
                <a:lnTo>
                  <a:pt x="2160" y="2348"/>
                </a:lnTo>
                <a:lnTo>
                  <a:pt x="2018" y="2386"/>
                </a:lnTo>
                <a:lnTo>
                  <a:pt x="1880" y="2427"/>
                </a:lnTo>
                <a:lnTo>
                  <a:pt x="1880" y="2427"/>
                </a:lnTo>
                <a:lnTo>
                  <a:pt x="1742" y="2470"/>
                </a:lnTo>
                <a:lnTo>
                  <a:pt x="1677" y="2494"/>
                </a:lnTo>
                <a:lnTo>
                  <a:pt x="1609" y="2517"/>
                </a:lnTo>
                <a:lnTo>
                  <a:pt x="1541" y="2543"/>
                </a:lnTo>
                <a:lnTo>
                  <a:pt x="1475" y="2569"/>
                </a:lnTo>
                <a:lnTo>
                  <a:pt x="1410" y="2596"/>
                </a:lnTo>
                <a:lnTo>
                  <a:pt x="1346" y="2625"/>
                </a:lnTo>
                <a:lnTo>
                  <a:pt x="1346" y="2625"/>
                </a:lnTo>
                <a:lnTo>
                  <a:pt x="1284" y="2655"/>
                </a:lnTo>
                <a:lnTo>
                  <a:pt x="1222" y="2684"/>
                </a:lnTo>
                <a:lnTo>
                  <a:pt x="1162" y="2717"/>
                </a:lnTo>
                <a:lnTo>
                  <a:pt x="1102" y="2749"/>
                </a:lnTo>
                <a:lnTo>
                  <a:pt x="1043" y="2785"/>
                </a:lnTo>
                <a:lnTo>
                  <a:pt x="988" y="2821"/>
                </a:lnTo>
                <a:lnTo>
                  <a:pt x="931" y="2859"/>
                </a:lnTo>
                <a:lnTo>
                  <a:pt x="876" y="2899"/>
                </a:lnTo>
                <a:lnTo>
                  <a:pt x="876" y="2899"/>
                </a:lnTo>
                <a:lnTo>
                  <a:pt x="822" y="2938"/>
                </a:lnTo>
                <a:lnTo>
                  <a:pt x="771" y="2980"/>
                </a:lnTo>
                <a:lnTo>
                  <a:pt x="720" y="3023"/>
                </a:lnTo>
                <a:lnTo>
                  <a:pt x="672" y="3069"/>
                </a:lnTo>
                <a:lnTo>
                  <a:pt x="623" y="3113"/>
                </a:lnTo>
                <a:lnTo>
                  <a:pt x="576" y="3159"/>
                </a:lnTo>
                <a:lnTo>
                  <a:pt x="531" y="3207"/>
                </a:lnTo>
                <a:lnTo>
                  <a:pt x="487" y="3257"/>
                </a:lnTo>
                <a:lnTo>
                  <a:pt x="487" y="3257"/>
                </a:lnTo>
                <a:lnTo>
                  <a:pt x="447" y="3308"/>
                </a:lnTo>
                <a:lnTo>
                  <a:pt x="406" y="3360"/>
                </a:lnTo>
                <a:lnTo>
                  <a:pt x="366" y="3413"/>
                </a:lnTo>
                <a:lnTo>
                  <a:pt x="329" y="3468"/>
                </a:lnTo>
                <a:lnTo>
                  <a:pt x="292" y="3523"/>
                </a:lnTo>
                <a:lnTo>
                  <a:pt x="258" y="3579"/>
                </a:lnTo>
                <a:lnTo>
                  <a:pt x="227" y="3636"/>
                </a:lnTo>
                <a:lnTo>
                  <a:pt x="197" y="3694"/>
                </a:lnTo>
                <a:lnTo>
                  <a:pt x="197" y="3694"/>
                </a:lnTo>
                <a:lnTo>
                  <a:pt x="167" y="3755"/>
                </a:lnTo>
                <a:lnTo>
                  <a:pt x="140" y="3814"/>
                </a:lnTo>
                <a:lnTo>
                  <a:pt x="114" y="3876"/>
                </a:lnTo>
                <a:lnTo>
                  <a:pt x="92" y="3940"/>
                </a:lnTo>
                <a:lnTo>
                  <a:pt x="71" y="4003"/>
                </a:lnTo>
                <a:lnTo>
                  <a:pt x="53" y="4067"/>
                </a:lnTo>
                <a:lnTo>
                  <a:pt x="35" y="4130"/>
                </a:lnTo>
                <a:lnTo>
                  <a:pt x="20" y="4195"/>
                </a:lnTo>
                <a:lnTo>
                  <a:pt x="20" y="4195"/>
                </a:lnTo>
                <a:lnTo>
                  <a:pt x="7" y="4268"/>
                </a:lnTo>
                <a:lnTo>
                  <a:pt x="4" y="4303"/>
                </a:lnTo>
                <a:lnTo>
                  <a:pt x="0" y="4339"/>
                </a:lnTo>
                <a:close/>
              </a:path>
            </a:pathLst>
          </a:custGeom>
          <a:blipFill dpi="0" rotWithShape="0">
            <a:blip r:embed="rId2" cstate="print"/>
            <a:srcRect/>
            <a:stretch>
              <a:fillRect r="-10000"/>
            </a:stretch>
          </a:blip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a:latin typeface="+mn-lt"/>
              <a:cs typeface="+mn-cs"/>
            </a:endParaRPr>
          </a:p>
        </p:txBody>
      </p:sp>
      <p:sp>
        <p:nvSpPr>
          <p:cNvPr id="5" name="Espace réservé du titre 7"/>
          <p:cNvSpPr>
            <a:spLocks noGrp="1"/>
          </p:cNvSpPr>
          <p:nvPr>
            <p:ph type="title"/>
          </p:nvPr>
        </p:nvSpPr>
        <p:spPr>
          <a:xfrm>
            <a:off x="0" y="4300728"/>
            <a:ext cx="9906000" cy="1143000"/>
          </a:xfrm>
          <a:prstGeom prst="rect">
            <a:avLst/>
          </a:prstGeom>
        </p:spPr>
        <p:txBody>
          <a:bodyPr lIns="360000" rIns="360000" anchor="t"/>
          <a:lstStyle>
            <a:lvl1pPr algn="r" defTabSz="914400" rtl="0" eaLnBrk="0" fontAlgn="base" latinLnBrk="0" hangingPunct="0">
              <a:spcBef>
                <a:spcPct val="0"/>
              </a:spcBef>
              <a:spcAft>
                <a:spcPct val="0"/>
              </a:spcAft>
              <a:buNone/>
              <a:defRPr lang="en-US" sz="3600" b="1" kern="1200" baseline="0" noProof="0" dirty="0">
                <a:solidFill>
                  <a:schemeClr val="tx2"/>
                </a:solidFill>
                <a:latin typeface="Arial Narrow" pitchFamily="34" charset="0"/>
                <a:ea typeface="+mj-ea"/>
                <a:cs typeface="+mj-cs"/>
              </a:defRPr>
            </a:lvl1pPr>
          </a:lstStyle>
          <a:p>
            <a:r>
              <a:rPr lang="en-US" noProof="0" smtClean="0"/>
              <a:t>Click to edit Master title style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KeyWords">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re 1"/>
          <p:cNvSpPr>
            <a:spLocks noGrp="1"/>
          </p:cNvSpPr>
          <p:nvPr>
            <p:ph type="title"/>
          </p:nvPr>
        </p:nvSpPr>
        <p:spPr>
          <a:xfrm>
            <a:off x="0" y="1224000"/>
            <a:ext cx="9906000" cy="1188000"/>
          </a:xfrm>
          <a:prstGeom prst="rect">
            <a:avLst/>
          </a:prstGeom>
        </p:spPr>
        <p:txBody>
          <a:bodyPr tIns="180000"/>
          <a:lstStyle>
            <a:lvl1pPr>
              <a:defRPr b="1" cap="small" baseline="0"/>
            </a:lvl1pPr>
          </a:lstStyle>
          <a:p>
            <a:r>
              <a:rPr lang="en-US" noProof="0" smtClean="0"/>
              <a:t>Click to edit Master title style</a:t>
            </a:r>
            <a:endParaRPr lang="en-US" noProof="0" dirty="0"/>
          </a:p>
        </p:txBody>
      </p:sp>
      <p:sp>
        <p:nvSpPr>
          <p:cNvPr id="3" name="Espace réservé du contenu 2"/>
          <p:cNvSpPr>
            <a:spLocks noGrp="1"/>
          </p:cNvSpPr>
          <p:nvPr>
            <p:ph idx="1"/>
          </p:nvPr>
        </p:nvSpPr>
        <p:spPr>
          <a:xfrm>
            <a:off x="0" y="2543177"/>
            <a:ext cx="9906000" cy="3552825"/>
          </a:xfrm>
          <a:prstGeom prst="rect">
            <a:avLst/>
          </a:prstGeom>
        </p:spPr>
        <p:txBody>
          <a:bodyPr/>
          <a:lstStyle>
            <a:lvl1pPr marL="265113" indent="-265113">
              <a:defRPr/>
            </a:lvl1pPr>
            <a:lvl2pPr>
              <a:defRPr/>
            </a:lvl2pPr>
            <a:lvl3pPr>
              <a:buNone/>
              <a:defRPr/>
            </a:lvl3pPr>
            <a:lvl4pPr>
              <a:buNone/>
              <a:defRPr/>
            </a:lvl4pPr>
          </a:lstStyle>
          <a:p>
            <a:pPr lvl="0"/>
            <a:r>
              <a:rPr lang="en-US" noProof="0" smtClean="0"/>
              <a:t>Click to edit Master text styles</a:t>
            </a:r>
          </a:p>
          <a:p>
            <a:pPr lvl="1"/>
            <a:r>
              <a:rPr lang="en-US" noProof="0" smtClean="0"/>
              <a:t>Second level</a:t>
            </a:r>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10"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Master Slide">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p:spPr>
        <p:txBody>
          <a:bodyPr/>
          <a:lstStyle>
            <a:lvl1pPr>
              <a:defRPr>
                <a:solidFill>
                  <a:schemeClr val="tx2"/>
                </a:solidFill>
              </a:defRPr>
            </a:lvl1pPr>
          </a:lstStyle>
          <a:p>
            <a:r>
              <a:rPr lang="en-US" noProof="0" smtClean="0"/>
              <a:t>Click to edit Master title style</a:t>
            </a:r>
            <a:endParaRPr lang="en-US" noProof="0" dirty="0"/>
          </a:p>
        </p:txBody>
      </p:sp>
      <p:sp>
        <p:nvSpPr>
          <p:cNvPr id="3" name="Espace réservé du contenu 2"/>
          <p:cNvSpPr>
            <a:spLocks noGrp="1"/>
          </p:cNvSpPr>
          <p:nvPr>
            <p:ph idx="1"/>
          </p:nvPr>
        </p:nvSpPr>
        <p:spPr>
          <a:xfrm>
            <a:off x="0" y="1439999"/>
            <a:ext cx="9906000" cy="4680000"/>
          </a:xfrm>
          <a:prstGeom prst="rect">
            <a:avLst/>
          </a:prstGeom>
        </p:spPr>
        <p:txBody>
          <a:bodyPr/>
          <a:lstStyle>
            <a:lvl1pPr marL="273050" indent="-273050">
              <a:defRPr baseline="0">
                <a:solidFill>
                  <a:schemeClr val="tx1"/>
                </a:solidFill>
              </a:defRPr>
            </a:lvl1pPr>
            <a:lvl2pPr marL="531813" indent="-176213">
              <a:defRPr>
                <a:solidFill>
                  <a:schemeClr val="tx1"/>
                </a:solidFill>
              </a:defRPr>
            </a:lvl2pPr>
            <a:lvl3pPr marL="804863" indent="-177800">
              <a:buClr>
                <a:schemeClr val="accent1"/>
              </a:buClr>
              <a:buFont typeface="Courier New" pitchFamily="49" charset="0"/>
              <a:buChar char="o"/>
              <a:defRPr>
                <a:solidFill>
                  <a:schemeClr val="tx1"/>
                </a:solidFill>
              </a:defRPr>
            </a:lvl3pPr>
            <a:lvl4pPr marL="1160463" indent="-260350">
              <a:buClr>
                <a:schemeClr val="accent3"/>
              </a:buClr>
              <a:defRPr>
                <a:solidFill>
                  <a:schemeClr val="tx1"/>
                </a:solidFill>
              </a:defRPr>
            </a:lvl4pPr>
            <a:lvl5pPr marL="1433513" indent="-177800">
              <a:defRPr sz="1400" baseline="0"/>
            </a:lvl5pPr>
            <a:lvl6pPr>
              <a:buNone/>
              <a:defRPr/>
            </a:lvl6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10"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Master with subhead">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a:noFill/>
          <a:ln w="9525">
            <a:noFill/>
            <a:miter lim="800000"/>
            <a:headEnd/>
            <a:tailEnd/>
          </a:ln>
        </p:spPr>
        <p:txBody>
          <a:bodyPr/>
          <a:lstStyle>
            <a:lvl1pPr marL="714375" indent="-714375" algn="ctr" rtl="0" eaLnBrk="0" fontAlgn="base" hangingPunct="0">
              <a:spcBef>
                <a:spcPct val="0"/>
              </a:spcBef>
              <a:spcAft>
                <a:spcPct val="0"/>
              </a:spcAft>
              <a:defRPr lang="en-US" sz="3000" b="1" noProof="0" dirty="0" smtClean="0">
                <a:solidFill>
                  <a:schemeClr val="tx2"/>
                </a:solidFill>
                <a:latin typeface="+mj-lt"/>
                <a:ea typeface="+mj-ea"/>
                <a:cs typeface="+mj-cs"/>
              </a:defRPr>
            </a:lvl1pPr>
          </a:lstStyle>
          <a:p>
            <a:r>
              <a:rPr lang="en-US" noProof="0" smtClean="0"/>
              <a:t>Click to edit Master title style</a:t>
            </a:r>
            <a:endParaRPr lang="en-US" noProof="0" dirty="0"/>
          </a:p>
        </p:txBody>
      </p:sp>
      <p:sp>
        <p:nvSpPr>
          <p:cNvPr id="3" name="Espace réservé du contenu 2"/>
          <p:cNvSpPr>
            <a:spLocks noGrp="1"/>
          </p:cNvSpPr>
          <p:nvPr>
            <p:ph idx="1"/>
          </p:nvPr>
        </p:nvSpPr>
        <p:spPr>
          <a:xfrm>
            <a:off x="0" y="2101755"/>
            <a:ext cx="9906000" cy="4024408"/>
          </a:xfrm>
          <a:prstGeom prst="rect">
            <a:avLst/>
          </a:prstGeom>
          <a:noFill/>
          <a:ln w="9525">
            <a:noFill/>
            <a:miter lim="800000"/>
            <a:headEnd/>
            <a:tailEnd/>
          </a:ln>
        </p:spPr>
        <p:txBody>
          <a:bodyPr/>
          <a:lstStyle>
            <a:lvl1pPr algn="l" defTabSz="714375" rtl="0" eaLnBrk="0" fontAlgn="base" hangingPunct="0">
              <a:spcBef>
                <a:spcPct val="20000"/>
              </a:spcBef>
              <a:spcAft>
                <a:spcPct val="0"/>
              </a:spcAft>
              <a:defRPr lang="fr-FR" sz="2400" baseline="0" noProof="0" dirty="0" smtClean="0">
                <a:solidFill>
                  <a:schemeClr val="tx1"/>
                </a:solidFill>
                <a:latin typeface="+mn-lt"/>
                <a:ea typeface="+mn-ea"/>
                <a:cs typeface="+mn-cs"/>
              </a:defRPr>
            </a:lvl1pPr>
            <a:lvl2pPr algn="l" defTabSz="714375" rtl="0" eaLnBrk="0" fontAlgn="base" hangingPunct="0">
              <a:spcBef>
                <a:spcPct val="20000"/>
              </a:spcBef>
              <a:spcAft>
                <a:spcPct val="0"/>
              </a:spcAft>
              <a:defRPr lang="fr-FR" sz="2000" baseline="0" noProof="0" dirty="0" smtClean="0">
                <a:solidFill>
                  <a:schemeClr val="tx1"/>
                </a:solidFill>
                <a:latin typeface="+mn-lt"/>
                <a:ea typeface="+mn-ea"/>
                <a:cs typeface="+mn-cs"/>
              </a:defRPr>
            </a:lvl2pPr>
            <a:lvl3pPr algn="l" defTabSz="714375" rtl="0" eaLnBrk="0" fontAlgn="base" hangingPunct="0">
              <a:spcBef>
                <a:spcPct val="20000"/>
              </a:spcBef>
              <a:spcAft>
                <a:spcPct val="0"/>
              </a:spcAft>
              <a:defRPr lang="fr-FR" sz="1800" baseline="0" noProof="0" dirty="0" smtClean="0">
                <a:solidFill>
                  <a:schemeClr val="tx1"/>
                </a:solidFill>
                <a:latin typeface="+mn-lt"/>
                <a:ea typeface="+mn-ea"/>
                <a:cs typeface="+mn-cs"/>
              </a:defRPr>
            </a:lvl3pPr>
            <a:lvl4pPr algn="l" defTabSz="714375" rtl="0" eaLnBrk="0" fontAlgn="base" hangingPunct="0">
              <a:spcBef>
                <a:spcPct val="20000"/>
              </a:spcBef>
              <a:spcAft>
                <a:spcPct val="0"/>
              </a:spcAft>
              <a:defRPr lang="fr-FR" sz="1600" baseline="0" noProof="0" dirty="0" smtClean="0">
                <a:solidFill>
                  <a:schemeClr val="tx1"/>
                </a:solidFill>
                <a:latin typeface="+mn-lt"/>
                <a:ea typeface="+mn-ea"/>
                <a:cs typeface="+mn-cs"/>
              </a:defRPr>
            </a:lvl4pPr>
            <a:lvl5pPr marL="1427163" indent="-266700" algn="l" defTabSz="636588" rtl="0" eaLnBrk="0" fontAlgn="base" hangingPunct="0">
              <a:spcBef>
                <a:spcPct val="20000"/>
              </a:spcBef>
              <a:spcAft>
                <a:spcPct val="0"/>
              </a:spcAft>
              <a:defRPr lang="en-US" sz="1400" baseline="0" noProof="0" dirty="0" smtClean="0">
                <a:solidFill>
                  <a:schemeClr val="tx1"/>
                </a:solidFill>
                <a:latin typeface="+mn-lt"/>
                <a:ea typeface="+mn-ea"/>
                <a:cs typeface="+mn-cs"/>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Espace réservé du texte 3"/>
          <p:cNvSpPr>
            <a:spLocks noGrp="1"/>
          </p:cNvSpPr>
          <p:nvPr>
            <p:ph type="body" sz="half" idx="2"/>
          </p:nvPr>
        </p:nvSpPr>
        <p:spPr>
          <a:xfrm>
            <a:off x="0" y="1440001"/>
            <a:ext cx="9906000" cy="557473"/>
          </a:xfrm>
          <a:prstGeom prst="rect">
            <a:avLst/>
          </a:prstGeom>
        </p:spPr>
        <p:txBody>
          <a:bodyPr/>
          <a:lstStyle>
            <a:lvl1pPr marL="0" indent="0">
              <a:buNone/>
              <a:defRPr sz="24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Click to edit Master text styles</a:t>
            </a:r>
          </a:p>
        </p:txBody>
      </p:sp>
      <p:sp>
        <p:nvSpPr>
          <p:cNvPr id="10"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11"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10"/>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8000"/>
          </a:xfrm>
          <a:prstGeom prst="rect">
            <a:avLst/>
          </a:prstGeom>
        </p:spPr>
        <p:txBody>
          <a:bodyPr/>
          <a:lstStyle>
            <a:lvl1pPr>
              <a:lnSpc>
                <a:spcPct val="90000"/>
              </a:lnSpc>
              <a:defRPr/>
            </a:lvl1pPr>
          </a:lstStyle>
          <a:p>
            <a:r>
              <a:rPr lang="en-US" noProof="0" smtClean="0"/>
              <a:t>Click to edit Master title style</a:t>
            </a:r>
            <a:endParaRPr lang="en-US" noProof="0"/>
          </a:p>
        </p:txBody>
      </p:sp>
      <p:sp>
        <p:nvSpPr>
          <p:cNvPr id="4" name="Espace réservé du contenu 3"/>
          <p:cNvSpPr>
            <a:spLocks noGrp="1"/>
          </p:cNvSpPr>
          <p:nvPr>
            <p:ph sz="half" idx="2"/>
          </p:nvPr>
        </p:nvSpPr>
        <p:spPr>
          <a:xfrm>
            <a:off x="180000" y="1440000"/>
            <a:ext cx="4680000" cy="4633200"/>
          </a:xfrm>
          <a:prstGeom prst="rect">
            <a:avLst/>
          </a:prstGeom>
        </p:spPr>
        <p:txBody>
          <a:bodyPr lIns="72000" rIns="36000"/>
          <a:lstStyle>
            <a:lvl1pPr>
              <a:defRPr sz="2000" baseline="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4"/>
          </p:nvPr>
        </p:nvSpPr>
        <p:spPr>
          <a:xfrm>
            <a:off x="5040000" y="1440000"/>
            <a:ext cx="4680000" cy="4633200"/>
          </a:xfrm>
          <a:prstGeom prst="rect">
            <a:avLst/>
          </a:prstGeom>
        </p:spPr>
        <p:txBody>
          <a:bodyPr lIns="72000" rIns="36000"/>
          <a:lstStyle>
            <a:lvl1pPr>
              <a:defRPr sz="200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11" name="Rectangle 19"/>
          <p:cNvSpPr>
            <a:spLocks noGrp="1" noChangeArrowheads="1"/>
          </p:cNvSpPr>
          <p:nvPr>
            <p:ph type="sldNum" sz="quarter" idx="10"/>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2" name="Rectangle 17"/>
          <p:cNvSpPr>
            <a:spLocks noGrp="1" noChangeArrowheads="1"/>
          </p:cNvSpPr>
          <p:nvPr>
            <p:ph type="dt" sz="half" idx="11"/>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tents with headings">
    <p:spTree>
      <p:nvGrpSpPr>
        <p:cNvPr id="1" name=""/>
        <p:cNvGrpSpPr/>
        <p:nvPr/>
      </p:nvGrpSpPr>
      <p:grpSpPr>
        <a:xfrm>
          <a:off x="0" y="0"/>
          <a:ext cx="0" cy="0"/>
          <a:chOff x="0" y="0"/>
          <a:chExt cx="0" cy="0"/>
        </a:xfrm>
      </p:grpSpPr>
      <p:sp>
        <p:nvSpPr>
          <p:cNvPr id="2" name="Titre 1"/>
          <p:cNvSpPr>
            <a:spLocks noGrp="1"/>
          </p:cNvSpPr>
          <p:nvPr>
            <p:ph type="title"/>
          </p:nvPr>
        </p:nvSpPr>
        <p:spPr>
          <a:xfrm>
            <a:off x="0" y="0"/>
            <a:ext cx="9906000" cy="1187450"/>
          </a:xfrm>
          <a:prstGeom prst="rect">
            <a:avLst/>
          </a:prstGeom>
        </p:spPr>
        <p:txBody>
          <a:bodyPr/>
          <a:lstStyle>
            <a:lvl1pPr>
              <a:defRPr/>
            </a:lvl1pPr>
          </a:lstStyle>
          <a:p>
            <a:r>
              <a:rPr lang="en-US" noProof="0" dirty="0" smtClean="0"/>
              <a:t>Click to edit Master title style</a:t>
            </a:r>
            <a:endParaRPr lang="en-US" noProof="0" dirty="0"/>
          </a:p>
        </p:txBody>
      </p:sp>
      <p:sp>
        <p:nvSpPr>
          <p:cNvPr id="3" name="Espace réservé du texte 2"/>
          <p:cNvSpPr>
            <a:spLocks noGrp="1"/>
          </p:cNvSpPr>
          <p:nvPr>
            <p:ph type="body" idx="1"/>
          </p:nvPr>
        </p:nvSpPr>
        <p:spPr>
          <a:xfrm>
            <a:off x="204717" y="1440000"/>
            <a:ext cx="4667322" cy="639762"/>
          </a:xfrm>
          <a:prstGeom prst="rect">
            <a:avLst/>
          </a:prstGeom>
        </p:spPr>
        <p:txBody>
          <a:bodyPr lIns="36000" rIns="36000" anchor="ctr"/>
          <a:lstStyle>
            <a:lvl1pPr marL="0" indent="0" algn="ctr">
              <a:lnSpc>
                <a:spcPct val="90000"/>
              </a:lnSpc>
              <a:spcBef>
                <a:spcPts val="0"/>
              </a:spcBef>
              <a:buNone/>
              <a:defRPr sz="24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Espace réservé du contenu 3"/>
          <p:cNvSpPr>
            <a:spLocks noGrp="1"/>
          </p:cNvSpPr>
          <p:nvPr>
            <p:ph sz="half" idx="2"/>
          </p:nvPr>
        </p:nvSpPr>
        <p:spPr>
          <a:xfrm>
            <a:off x="204717" y="2092987"/>
            <a:ext cx="4667322" cy="3951288"/>
          </a:xfrm>
          <a:prstGeom prst="rect">
            <a:avLst/>
          </a:prstGeom>
        </p:spPr>
        <p:txBody>
          <a:bodyPr lIns="72000" rIns="36000"/>
          <a:lstStyle>
            <a:lvl1pPr>
              <a:defRPr sz="2000" baseline="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5" name="Espace réservé du texte 4"/>
          <p:cNvSpPr>
            <a:spLocks noGrp="1"/>
          </p:cNvSpPr>
          <p:nvPr>
            <p:ph type="body" sz="quarter" idx="3"/>
          </p:nvPr>
        </p:nvSpPr>
        <p:spPr>
          <a:xfrm>
            <a:off x="5100615" y="1440000"/>
            <a:ext cx="4616593" cy="639762"/>
          </a:xfrm>
          <a:prstGeom prst="rect">
            <a:avLst/>
          </a:prstGeom>
        </p:spPr>
        <p:txBody>
          <a:bodyPr lIns="36000" rIns="36000" anchor="ctr"/>
          <a:lstStyle>
            <a:lvl1pPr marL="0" indent="0" algn="ctr">
              <a:lnSpc>
                <a:spcPct val="90000"/>
              </a:lnSpc>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Espace réservé du contenu 5"/>
          <p:cNvSpPr>
            <a:spLocks noGrp="1"/>
          </p:cNvSpPr>
          <p:nvPr>
            <p:ph sz="quarter" idx="4"/>
          </p:nvPr>
        </p:nvSpPr>
        <p:spPr>
          <a:xfrm>
            <a:off x="5100615" y="2092987"/>
            <a:ext cx="4616593" cy="3951288"/>
          </a:xfrm>
          <a:prstGeom prst="rect">
            <a:avLst/>
          </a:prstGeom>
        </p:spPr>
        <p:txBody>
          <a:bodyPr lIns="72000" rIns="36000"/>
          <a:lstStyle>
            <a:lvl1pPr>
              <a:defRPr sz="2000"/>
            </a:lvl1pPr>
            <a:lvl2pPr>
              <a:defRPr sz="1800"/>
            </a:lvl2pPr>
            <a:lvl3pPr>
              <a:defRPr sz="1600"/>
            </a:lvl3pPr>
            <a:lvl4pPr>
              <a:defRPr sz="1400" baseline="0"/>
            </a:lvl4pPr>
            <a:lvl5pPr marL="1350963" indent="-190500">
              <a:defRPr sz="160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12" name="Rectangle 18"/>
          <p:cNvSpPr>
            <a:spLocks noGrp="1" noChangeArrowheads="1"/>
          </p:cNvSpPr>
          <p:nvPr>
            <p:ph type="ftr" sz="quarter" idx="10"/>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13" name="Rectangle 19"/>
          <p:cNvSpPr>
            <a:spLocks noGrp="1" noChangeArrowheads="1"/>
          </p:cNvSpPr>
          <p:nvPr>
            <p:ph type="sldNum" sz="quarter" idx="11"/>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14" name="Rectangle 17"/>
          <p:cNvSpPr>
            <a:spLocks noGrp="1" noChangeArrowheads="1"/>
          </p:cNvSpPr>
          <p:nvPr>
            <p:ph type="dt" sz="half" idx="1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acts Info">
    <p:spTree>
      <p:nvGrpSpPr>
        <p:cNvPr id="1" name=""/>
        <p:cNvGrpSpPr/>
        <p:nvPr/>
      </p:nvGrpSpPr>
      <p:grpSpPr>
        <a:xfrm>
          <a:off x="0" y="0"/>
          <a:ext cx="0" cy="0"/>
          <a:chOff x="0" y="0"/>
          <a:chExt cx="0" cy="0"/>
        </a:xfrm>
      </p:grpSpPr>
      <p:sp>
        <p:nvSpPr>
          <p:cNvPr id="5" name="Freeform 23"/>
          <p:cNvSpPr>
            <a:spLocks/>
          </p:cNvSpPr>
          <p:nvPr/>
        </p:nvSpPr>
        <p:spPr bwMode="auto">
          <a:xfrm>
            <a:off x="0" y="2"/>
            <a:ext cx="3457575" cy="1235075"/>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fontAlgn="auto" hangingPunct="0">
              <a:lnSpc>
                <a:spcPct val="85000"/>
              </a:lnSpc>
              <a:spcBef>
                <a:spcPts val="0"/>
              </a:spcBef>
              <a:spcAft>
                <a:spcPts val="0"/>
              </a:spcAft>
              <a:defRPr/>
            </a:pPr>
            <a:endParaRPr lang="en-US">
              <a:latin typeface="+mn-lt"/>
              <a:cs typeface="+mn-cs"/>
            </a:endParaRPr>
          </a:p>
        </p:txBody>
      </p:sp>
      <p:sp>
        <p:nvSpPr>
          <p:cNvPr id="2" name="Titre 1"/>
          <p:cNvSpPr>
            <a:spLocks noGrp="1"/>
          </p:cNvSpPr>
          <p:nvPr>
            <p:ph type="title"/>
          </p:nvPr>
        </p:nvSpPr>
        <p:spPr>
          <a:xfrm>
            <a:off x="0" y="0"/>
            <a:ext cx="9906000" cy="1188000"/>
          </a:xfrm>
          <a:prstGeom prst="rect">
            <a:avLst/>
          </a:prstGeom>
        </p:spPr>
        <p:txBody>
          <a:bodyPr/>
          <a:lstStyle>
            <a:lvl1pPr>
              <a:defRPr baseline="0">
                <a:solidFill>
                  <a:schemeClr val="tx2"/>
                </a:solidFill>
              </a:defRPr>
            </a:lvl1pPr>
          </a:lstStyle>
          <a:p>
            <a:r>
              <a:rPr lang="en-US" noProof="0" smtClean="0"/>
              <a:t>Click to edit Master title style</a:t>
            </a:r>
            <a:endParaRPr lang="en-US" noProof="0" dirty="0"/>
          </a:p>
        </p:txBody>
      </p:sp>
      <p:pic>
        <p:nvPicPr>
          <p:cNvPr id="23" name="Picture 12" descr="OK_Capgemini"/>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212726" y="6381752"/>
            <a:ext cx="1558925" cy="339725"/>
          </a:xfrm>
          <a:prstGeom prst="rect">
            <a:avLst/>
          </a:prstGeom>
          <a:noFill/>
          <a:ln w="9525">
            <a:noFill/>
            <a:miter lim="800000"/>
            <a:headEnd/>
            <a:tailEnd/>
          </a:ln>
        </p:spPr>
      </p:pic>
      <p:sp>
        <p:nvSpPr>
          <p:cNvPr id="24" name="Rectangle 18"/>
          <p:cNvSpPr>
            <a:spLocks noGrp="1" noChangeArrowheads="1"/>
          </p:cNvSpPr>
          <p:nvPr>
            <p:ph type="ftr" sz="quarter" idx="3"/>
          </p:nvPr>
        </p:nvSpPr>
        <p:spPr bwMode="auto">
          <a:xfrm>
            <a:off x="6480720" y="6381328"/>
            <a:ext cx="3368824" cy="107722"/>
          </a:xfrm>
          <a:prstGeom prst="rect">
            <a:avLst/>
          </a:prstGeom>
          <a:noFill/>
          <a:ln w="9525">
            <a:noFill/>
            <a:miter lim="800000"/>
            <a:headEnd/>
            <a:tailEnd/>
          </a:ln>
          <a:effectLst/>
        </p:spPr>
        <p:txBody>
          <a:bodyPr vert="horz" wrap="square" lIns="36000" tIns="0" rIns="3600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1">
                <a:solidFill>
                  <a:schemeClr val="tx1"/>
                </a:solidFill>
                <a:latin typeface="+mn-lt"/>
                <a:cs typeface="Arial" charset="0"/>
              </a:defRPr>
            </a:lvl1pPr>
          </a:lstStyle>
          <a:p>
            <a:pPr>
              <a:defRPr/>
            </a:pPr>
            <a:r>
              <a:rPr lang="en-US" smtClean="0"/>
              <a:t>EEWC 2013</a:t>
            </a:r>
            <a:endParaRPr lang="en-US" dirty="0"/>
          </a:p>
        </p:txBody>
      </p:sp>
      <p:sp>
        <p:nvSpPr>
          <p:cNvPr id="25" name="Rectangle 19"/>
          <p:cNvSpPr>
            <a:spLocks noGrp="1" noChangeArrowheads="1"/>
          </p:cNvSpPr>
          <p:nvPr>
            <p:ph type="sldNum" sz="quarter" idx="4"/>
          </p:nvPr>
        </p:nvSpPr>
        <p:spPr bwMode="auto">
          <a:xfrm>
            <a:off x="9633520" y="6700238"/>
            <a:ext cx="266131" cy="10772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lvl1pPr algn="r" eaLnBrk="0" fontAlgn="auto" hangingPunct="0">
              <a:lnSpc>
                <a:spcPct val="85000"/>
              </a:lnSpc>
              <a:spcBef>
                <a:spcPts val="0"/>
              </a:spcBef>
              <a:spcAft>
                <a:spcPts val="0"/>
              </a:spcAft>
              <a:defRPr sz="800" b="0">
                <a:solidFill>
                  <a:srgbClr val="000000"/>
                </a:solidFill>
                <a:latin typeface="+mn-lt"/>
                <a:cs typeface="Arial" charset="0"/>
              </a:defRPr>
            </a:lvl1pPr>
          </a:lstStyle>
          <a:p>
            <a:pPr>
              <a:defRPr/>
            </a:pPr>
            <a:fld id="{BAA9DFFA-0E58-46A8-9743-EE9B6EB421D5}" type="slidenum">
              <a:rPr lang="en-US" smtClean="0"/>
              <a:pPr>
                <a:defRPr/>
              </a:pPr>
              <a:t>‹#›</a:t>
            </a:fld>
            <a:endParaRPr lang="en-US" dirty="0"/>
          </a:p>
        </p:txBody>
      </p:sp>
      <p:sp>
        <p:nvSpPr>
          <p:cNvPr id="26" name="Rectangle 26"/>
          <p:cNvSpPr>
            <a:spLocks noChangeArrowheads="1"/>
          </p:cNvSpPr>
          <p:nvPr userDrawn="1"/>
        </p:nvSpPr>
        <p:spPr bwMode="auto">
          <a:xfrm>
            <a:off x="-7938" y="6286502"/>
            <a:ext cx="9907588" cy="17463"/>
          </a:xfrm>
          <a:prstGeom prst="rect">
            <a:avLst/>
          </a:prstGeom>
          <a:gradFill rotWithShape="1">
            <a:gsLst>
              <a:gs pos="0">
                <a:schemeClr val="tx2">
                  <a:gamma/>
                  <a:tint val="22353"/>
                  <a:invGamma/>
                </a:schemeClr>
              </a:gs>
              <a:gs pos="100000">
                <a:schemeClr val="tx2"/>
              </a:gs>
            </a:gsLst>
            <a:lin ang="0" scaled="1"/>
          </a:gradFill>
          <a:ln w="9525" algn="ctr">
            <a:noFill/>
            <a:miter lim="800000"/>
            <a:headEnd/>
            <a:tailEnd/>
          </a:ln>
          <a:effectLst/>
        </p:spPr>
        <p:txBody>
          <a:bodyPr wrap="none" anchor="ctr"/>
          <a:lstStyle/>
          <a:p>
            <a:pPr algn="ctr" eaLnBrk="0" fontAlgn="auto" hangingPunct="0">
              <a:lnSpc>
                <a:spcPct val="85000"/>
              </a:lnSpc>
              <a:spcBef>
                <a:spcPts val="0"/>
              </a:spcBef>
              <a:spcAft>
                <a:spcPts val="0"/>
              </a:spcAft>
              <a:defRPr/>
            </a:pPr>
            <a:endParaRPr lang="en-US">
              <a:latin typeface="+mn-lt"/>
              <a:cs typeface="+mn-cs"/>
            </a:endParaRPr>
          </a:p>
        </p:txBody>
      </p:sp>
      <p:sp>
        <p:nvSpPr>
          <p:cNvPr id="27" name="Rectangle 17"/>
          <p:cNvSpPr>
            <a:spLocks noGrp="1" noChangeArrowheads="1"/>
          </p:cNvSpPr>
          <p:nvPr>
            <p:ph type="dt" sz="half" idx="2"/>
          </p:nvPr>
        </p:nvSpPr>
        <p:spPr>
          <a:xfrm>
            <a:off x="8375028" y="6673738"/>
            <a:ext cx="1186484" cy="165100"/>
          </a:xfrm>
          <a:prstGeom prst="rect">
            <a:avLst/>
          </a:prstGeom>
          <a:ln/>
        </p:spPr>
        <p:txBody>
          <a:bodyPr lIns="0" tIns="0" rIns="0" bIns="0" anchor="ctr" anchorCtr="0"/>
          <a:lstStyle>
            <a:lvl1pPr algn="r" eaLnBrk="0" fontAlgn="auto" hangingPunct="0">
              <a:lnSpc>
                <a:spcPct val="85000"/>
              </a:lnSpc>
              <a:spcBef>
                <a:spcPts val="0"/>
              </a:spcBef>
              <a:spcAft>
                <a:spcPts val="0"/>
              </a:spcAft>
              <a:defRPr sz="800">
                <a:solidFill>
                  <a:schemeClr val="tx1"/>
                </a:solidFill>
                <a:latin typeface="+mn-lt"/>
                <a:cs typeface="+mn-cs"/>
              </a:defRPr>
            </a:lvl1pPr>
          </a:lstStyle>
          <a:p>
            <a:pPr>
              <a:defRPr/>
            </a:pPr>
            <a:r>
              <a:rPr lang="nl-NL" smtClean="0"/>
              <a:t>May 13th, 2013</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9" r:id="rId10"/>
  </p:sldLayoutIdLst>
  <p:hf hdr="0"/>
  <p:txStyles>
    <p:titleStyle>
      <a:lvl1pPr marL="714375" indent="-714375" algn="ctr" rtl="0" eaLnBrk="0" fontAlgn="base" hangingPunct="0">
        <a:lnSpc>
          <a:spcPct val="90000"/>
        </a:lnSpc>
        <a:spcBef>
          <a:spcPct val="0"/>
        </a:spcBef>
        <a:spcAft>
          <a:spcPct val="0"/>
        </a:spcAft>
        <a:defRPr lang="en-US" sz="3000" b="1" kern="1200" dirty="0">
          <a:solidFill>
            <a:schemeClr val="tx2"/>
          </a:solidFill>
          <a:latin typeface="+mj-lt"/>
          <a:ea typeface="+mj-ea"/>
          <a:cs typeface="+mj-cs"/>
        </a:defRPr>
      </a:lvl1pPr>
      <a:lvl2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2pPr>
      <a:lvl3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3pPr>
      <a:lvl4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4pPr>
      <a:lvl5pPr marL="714375" indent="-714375" algn="ctr" rtl="0" eaLnBrk="0" fontAlgn="base" hangingPunct="0">
        <a:lnSpc>
          <a:spcPct val="90000"/>
        </a:lnSpc>
        <a:spcBef>
          <a:spcPct val="0"/>
        </a:spcBef>
        <a:spcAft>
          <a:spcPct val="0"/>
        </a:spcAft>
        <a:defRPr sz="3000" b="1">
          <a:solidFill>
            <a:schemeClr val="tx2"/>
          </a:solidFill>
          <a:latin typeface="Arial Narrow" pitchFamily="34" charset="0"/>
        </a:defRPr>
      </a:lvl5pPr>
      <a:lvl6pPr marL="1171575" indent="-714375" algn="ctr" rtl="0" eaLnBrk="1" fontAlgn="base" hangingPunct="1">
        <a:lnSpc>
          <a:spcPct val="90000"/>
        </a:lnSpc>
        <a:spcBef>
          <a:spcPct val="0"/>
        </a:spcBef>
        <a:spcAft>
          <a:spcPct val="0"/>
        </a:spcAft>
        <a:defRPr sz="3000" b="1">
          <a:solidFill>
            <a:schemeClr val="tx2"/>
          </a:solidFill>
          <a:latin typeface="Arial Narrow" pitchFamily="34" charset="0"/>
        </a:defRPr>
      </a:lvl6pPr>
      <a:lvl7pPr marL="1628775" indent="-714375" algn="ctr" rtl="0" eaLnBrk="1" fontAlgn="base" hangingPunct="1">
        <a:lnSpc>
          <a:spcPct val="90000"/>
        </a:lnSpc>
        <a:spcBef>
          <a:spcPct val="0"/>
        </a:spcBef>
        <a:spcAft>
          <a:spcPct val="0"/>
        </a:spcAft>
        <a:defRPr sz="3000" b="1">
          <a:solidFill>
            <a:schemeClr val="tx2"/>
          </a:solidFill>
          <a:latin typeface="Arial Narrow" pitchFamily="34" charset="0"/>
        </a:defRPr>
      </a:lvl7pPr>
      <a:lvl8pPr marL="2085975" indent="-714375" algn="ctr" rtl="0" eaLnBrk="1" fontAlgn="base" hangingPunct="1">
        <a:lnSpc>
          <a:spcPct val="90000"/>
        </a:lnSpc>
        <a:spcBef>
          <a:spcPct val="0"/>
        </a:spcBef>
        <a:spcAft>
          <a:spcPct val="0"/>
        </a:spcAft>
        <a:defRPr sz="3000" b="1">
          <a:solidFill>
            <a:schemeClr val="tx2"/>
          </a:solidFill>
          <a:latin typeface="Arial Narrow" pitchFamily="34" charset="0"/>
        </a:defRPr>
      </a:lvl8pPr>
      <a:lvl9pPr marL="2543175" indent="-714375" algn="ctr" rtl="0" eaLnBrk="1" fontAlgn="base" hangingPunct="1">
        <a:lnSpc>
          <a:spcPct val="90000"/>
        </a:lnSpc>
        <a:spcBef>
          <a:spcPct val="0"/>
        </a:spcBef>
        <a:spcAft>
          <a:spcPct val="0"/>
        </a:spcAft>
        <a:defRPr sz="3000" b="1">
          <a:solidFill>
            <a:schemeClr val="tx2"/>
          </a:solidFill>
          <a:latin typeface="Arial Narrow" pitchFamily="34" charset="0"/>
        </a:defRPr>
      </a:lvl9pPr>
    </p:titleStyle>
    <p:body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46.png"/></Relationships>
</file>

<file path=ppt/slides/_rels/slide10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 Id="rId4" Type="http://schemas.openxmlformats.org/officeDocument/2006/relationships/image" Target="../media/image157.png"/></Relationships>
</file>

<file path=ppt/slides/_rels/slide11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1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62.png"/></Relationships>
</file>

<file path=ppt/slides/_rels/slide1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165.png"/></Relationships>
</file>

<file path=ppt/slides/_rels/slide12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168.png"/><Relationship Id="rId4" Type="http://schemas.openxmlformats.org/officeDocument/2006/relationships/image" Target="../media/image167.png"/></Relationships>
</file>

<file path=ppt/slides/_rels/slide12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12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3.xml"/><Relationship Id="rId1" Type="http://schemas.openxmlformats.org/officeDocument/2006/relationships/slideLayout" Target="../slideLayouts/slideLayout4.xml"/><Relationship Id="rId5" Type="http://schemas.openxmlformats.org/officeDocument/2006/relationships/image" Target="../media/image174.png"/><Relationship Id="rId4" Type="http://schemas.openxmlformats.org/officeDocument/2006/relationships/image" Target="../media/image173.png"/></Relationships>
</file>

<file path=ppt/slides/_rels/slide13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4.xml"/><Relationship Id="rId1" Type="http://schemas.openxmlformats.org/officeDocument/2006/relationships/slideLayout" Target="../slideLayouts/slideLayout4.xml"/><Relationship Id="rId5" Type="http://schemas.openxmlformats.org/officeDocument/2006/relationships/image" Target="../media/image174.png"/><Relationship Id="rId4" Type="http://schemas.openxmlformats.org/officeDocument/2006/relationships/image" Target="../media/image17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2.xml"/><Relationship Id="rId1" Type="http://schemas.openxmlformats.org/officeDocument/2006/relationships/slideLayout" Target="../slideLayouts/slideLayout4.xml"/><Relationship Id="rId5" Type="http://schemas.openxmlformats.org/officeDocument/2006/relationships/image" Target="../media/image179.png"/><Relationship Id="rId4" Type="http://schemas.openxmlformats.org/officeDocument/2006/relationships/image" Target="../media/image178.png"/></Relationships>
</file>

<file path=ppt/slides/_rels/slide14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186.png"/></Relationships>
</file>

<file path=ppt/slides/_rels/slide1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189.png"/></Relationships>
</file>

<file path=ppt/slides/_rels/slide15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6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https://pypi.python.org/pypi/" TargetMode="External"/><Relationship Id="rId1" Type="http://schemas.openxmlformats.org/officeDocument/2006/relationships/slideLayout" Target="../slideLayouts/slideLayout1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anaconda.com/download/#window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2" Type="http://schemas.openxmlformats.org/officeDocument/2006/relationships/hyperlink" Target="https://www.python.org/downloads/" TargetMode="Externa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2.png"/></Relationships>
</file>

<file path=ppt/slides/_rels/slide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python.org/downloads/"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9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ous-titre 1"/>
          <p:cNvSpPr>
            <a:spLocks noGrp="1"/>
          </p:cNvSpPr>
          <p:nvPr>
            <p:ph type="subTitle" idx="1"/>
          </p:nvPr>
        </p:nvSpPr>
        <p:spPr>
          <a:xfrm>
            <a:off x="0" y="2492896"/>
            <a:ext cx="8769424" cy="1728192"/>
          </a:xfrm>
        </p:spPr>
        <p:txBody>
          <a:bodyPr/>
          <a:lstStyle/>
          <a:p>
            <a:pPr eaLnBrk="1" hangingPunct="1">
              <a:tabLst>
                <a:tab pos="3673475" algn="l"/>
              </a:tabLst>
            </a:pPr>
            <a:r>
              <a:rPr lang="en-US" dirty="0" smtClean="0"/>
              <a:t>	 </a:t>
            </a:r>
            <a:r>
              <a:rPr lang="en-US" dirty="0"/>
              <a:t>	</a:t>
            </a:r>
            <a:r>
              <a:rPr lang="en-US" dirty="0" smtClean="0"/>
              <a:t>	</a:t>
            </a:r>
            <a:r>
              <a:rPr lang="en-US" dirty="0" smtClean="0"/>
              <a:t>-</a:t>
            </a:r>
            <a:r>
              <a:rPr lang="en-US" sz="2500" smtClean="0"/>
              <a:t>Rohit</a:t>
            </a:r>
            <a:r>
              <a:rPr lang="en-US" dirty="0" smtClean="0"/>
              <a:t/>
            </a:r>
            <a:br>
              <a:rPr lang="en-US" dirty="0" smtClean="0"/>
            </a:br>
            <a:r>
              <a:rPr lang="en-US" dirty="0" smtClean="0"/>
              <a:t>			 27-01-2020</a:t>
            </a:r>
          </a:p>
          <a:p>
            <a:pPr eaLnBrk="1" hangingPunct="1">
              <a:tabLst>
                <a:tab pos="3673475" algn="l"/>
              </a:tabLst>
            </a:pPr>
            <a:endParaRPr lang="en-US" sz="1600" dirty="0" smtClean="0"/>
          </a:p>
          <a:p>
            <a:endParaRPr lang="nl-NL" sz="1600" dirty="0" smtClean="0"/>
          </a:p>
        </p:txBody>
      </p:sp>
      <p:sp>
        <p:nvSpPr>
          <p:cNvPr id="3" name="Titre 2"/>
          <p:cNvSpPr>
            <a:spLocks noGrp="1"/>
          </p:cNvSpPr>
          <p:nvPr>
            <p:ph type="ctrTitle"/>
          </p:nvPr>
        </p:nvSpPr>
        <p:spPr>
          <a:xfrm>
            <a:off x="0" y="1239839"/>
            <a:ext cx="9906000" cy="1512887"/>
          </a:xfrm>
        </p:spPr>
        <p:txBody>
          <a:bodyPr tIns="432000"/>
          <a:lstStyle/>
          <a:p>
            <a:pPr algn="ctr"/>
            <a:r>
              <a:rPr lang="en-US" sz="5000" dirty="0" smtClean="0"/>
              <a:t>Python Programming</a:t>
            </a:r>
            <a:endParaRPr sz="5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56" y="188640"/>
            <a:ext cx="9906000" cy="1188000"/>
          </a:xfrm>
        </p:spPr>
        <p:txBody>
          <a:bodyPr/>
          <a:lstStyle/>
          <a:p>
            <a:r>
              <a:rPr lang="en-US" dirty="0" smtClean="0"/>
              <a:t>Installing python</a:t>
            </a:r>
            <a:br>
              <a:rPr lang="en-US" dirty="0" smtClean="0"/>
            </a:br>
            <a:endParaRPr lang="en-US" dirty="0"/>
          </a:p>
        </p:txBody>
      </p:sp>
      <p:sp>
        <p:nvSpPr>
          <p:cNvPr id="3" name="Content Placeholder 2"/>
          <p:cNvSpPr>
            <a:spLocks noGrp="1"/>
          </p:cNvSpPr>
          <p:nvPr>
            <p:ph idx="1"/>
          </p:nvPr>
        </p:nvSpPr>
        <p:spPr>
          <a:xfrm>
            <a:off x="0" y="1205773"/>
            <a:ext cx="9906000" cy="4743507"/>
          </a:xfrm>
        </p:spPr>
        <p:txBody>
          <a:bodyPr/>
          <a:lstStyle/>
          <a:p>
            <a:pPr>
              <a:buFont typeface="+mj-lt"/>
              <a:buAutoNum type="arabicPeriod"/>
            </a:pPr>
            <a:r>
              <a:rPr lang="en-US" dirty="0" smtClean="0">
                <a:solidFill>
                  <a:srgbClr val="000000"/>
                </a:solidFill>
                <a:latin typeface="Times New Roman" panose="02020603050405020304" pitchFamily="18" charset="0"/>
              </a:rPr>
              <a:t>Double-click </a:t>
            </a:r>
            <a:r>
              <a:rPr lang="en-US" dirty="0">
                <a:solidFill>
                  <a:srgbClr val="000000"/>
                </a:solidFill>
                <a:latin typeface="Times New Roman" panose="02020603050405020304" pitchFamily="18" charset="0"/>
              </a:rPr>
              <a:t>the icon labeling the file </a:t>
            </a:r>
            <a:r>
              <a:rPr lang="en-US" b="1" dirty="0">
                <a:solidFill>
                  <a:srgbClr val="000000"/>
                </a:solidFill>
                <a:latin typeface="Times New Roman" panose="02020603050405020304" pitchFamily="18" charset="0"/>
              </a:rPr>
              <a:t>python-3.7.0.exe</a:t>
            </a:r>
            <a:r>
              <a:rPr lang="en-US" dirty="0">
                <a:solidFill>
                  <a:srgbClr val="000000"/>
                </a:solidFill>
                <a:latin typeface="Times New Roman" panose="02020603050405020304" pitchFamily="18" charset="0"/>
              </a:rPr>
              <a:t>.An </a:t>
            </a:r>
            <a:r>
              <a:rPr lang="en-US" b="1" dirty="0">
                <a:solidFill>
                  <a:srgbClr val="000000"/>
                </a:solidFill>
                <a:latin typeface="Times New Roman" panose="02020603050405020304" pitchFamily="18" charset="0"/>
              </a:rPr>
              <a:t>Open File - Security Warning</a:t>
            </a:r>
            <a:r>
              <a:rPr lang="en-US" dirty="0">
                <a:solidFill>
                  <a:srgbClr val="000000"/>
                </a:solidFill>
                <a:latin typeface="Times New Roman" panose="02020603050405020304" pitchFamily="18" charset="0"/>
              </a:rPr>
              <a:t> pop-up window will appear.</a:t>
            </a:r>
          </a:p>
          <a:p>
            <a:endParaRPr lang="en-US" dirty="0" smtClean="0"/>
          </a:p>
          <a:p>
            <a:pPr marL="0" indent="0">
              <a:buNone/>
            </a:pPr>
            <a:r>
              <a:rPr lang="en-US" dirty="0" smtClean="0">
                <a:solidFill>
                  <a:srgbClr val="000000"/>
                </a:solidFill>
                <a:latin typeface="Times New Roman" panose="02020603050405020304" pitchFamily="18" charset="0"/>
              </a:rPr>
              <a:t>2. Click</a:t>
            </a:r>
            <a:r>
              <a:rPr lang="en-US" dirty="0">
                <a:solidFill>
                  <a:srgbClr val="000000"/>
                </a:solidFill>
                <a:latin typeface="Times New Roman" panose="02020603050405020304" pitchFamily="18" charset="0"/>
              </a:rPr>
              <a:t> </a:t>
            </a:r>
            <a:r>
              <a:rPr lang="en-US" b="1" dirty="0" smtClean="0">
                <a:solidFill>
                  <a:srgbClr val="000000"/>
                </a:solidFill>
                <a:latin typeface="Times New Roman" panose="02020603050405020304" pitchFamily="18" charset="0"/>
              </a:rPr>
              <a:t>Run</a:t>
            </a:r>
          </a:p>
          <a:p>
            <a:pPr marL="0" indent="0">
              <a:buNone/>
            </a:pPr>
            <a:endParaRPr lang="en-US" b="1" dirty="0">
              <a:solidFill>
                <a:srgbClr val="000000"/>
              </a:solidFill>
              <a:latin typeface="Times New Roman" panose="02020603050405020304" pitchFamily="18" charset="0"/>
            </a:endParaRPr>
          </a:p>
          <a:p>
            <a:pPr marL="0" indent="0">
              <a:buNone/>
            </a:pPr>
            <a:r>
              <a:rPr lang="en-US" dirty="0">
                <a:solidFill>
                  <a:srgbClr val="000000"/>
                </a:solidFill>
                <a:latin typeface="Times New Roman" panose="02020603050405020304" pitchFamily="18" charset="0"/>
              </a:rPr>
              <a:t>A </a:t>
            </a:r>
            <a:r>
              <a:rPr lang="en-US" b="1" dirty="0">
                <a:solidFill>
                  <a:srgbClr val="000000"/>
                </a:solidFill>
                <a:latin typeface="Times New Roman" panose="02020603050405020304" pitchFamily="18" charset="0"/>
              </a:rPr>
              <a:t>Python 3.7.0 (32-bit) Setup</a:t>
            </a:r>
            <a:r>
              <a:rPr lang="en-US" dirty="0">
                <a:solidFill>
                  <a:srgbClr val="000000"/>
                </a:solidFill>
                <a:latin typeface="Times New Roman" panose="02020603050405020304" pitchFamily="18" charset="0"/>
              </a:rPr>
              <a:t> </a:t>
            </a:r>
            <a:endParaRPr lang="en-US" dirty="0" smtClean="0">
              <a:solidFill>
                <a:srgbClr val="000000"/>
              </a:solidFill>
              <a:latin typeface="Times New Roman" panose="02020603050405020304" pitchFamily="18" charset="0"/>
            </a:endParaRPr>
          </a:p>
          <a:p>
            <a:pPr marL="0" indent="0">
              <a:buNone/>
            </a:pPr>
            <a:r>
              <a:rPr lang="en-US" dirty="0" smtClean="0">
                <a:solidFill>
                  <a:srgbClr val="000000"/>
                </a:solidFill>
                <a:latin typeface="Times New Roman" panose="02020603050405020304" pitchFamily="18" charset="0"/>
              </a:rPr>
              <a:t>pop-up </a:t>
            </a:r>
            <a:r>
              <a:rPr lang="en-US" dirty="0">
                <a:solidFill>
                  <a:srgbClr val="000000"/>
                </a:solidFill>
                <a:latin typeface="Times New Roman" panose="02020603050405020304" pitchFamily="18" charset="0"/>
              </a:rPr>
              <a:t>window will appear.</a:t>
            </a:r>
          </a:p>
          <a:p>
            <a:pPr marL="0" indent="0">
              <a:buNone/>
            </a:pPr>
            <a:r>
              <a:rPr lang="en-US" dirty="0"/>
              <a:t/>
            </a:r>
            <a:br>
              <a:rPr lang="en-US" dirty="0"/>
            </a:br>
            <a:r>
              <a:rPr lang="en-US" dirty="0"/>
              <a:t/>
            </a:r>
            <a:br>
              <a:rPr lang="en-US" dirty="0"/>
            </a:br>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2050" name="Picture 2" descr="https://www.ics.uci.edu/~pattis/common/handouts/pythoneclipsejava/images/python/openfilesecuritywarn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072" y="2009933"/>
            <a:ext cx="3848100" cy="287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2432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Common File Methods: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157162" y="1340768"/>
            <a:ext cx="9591675" cy="4400550"/>
          </a:xfrm>
          <a:prstGeom prst="rect">
            <a:avLst/>
          </a:prstGeom>
        </p:spPr>
      </p:pic>
    </p:spTree>
    <p:extLst>
      <p:ext uri="{BB962C8B-B14F-4D97-AF65-F5344CB8AC3E}">
        <p14:creationId xmlns:p14="http://schemas.microsoft.com/office/powerpoint/2010/main" val="37713070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CSV Files</a:t>
            </a:r>
            <a:endParaRPr lang="en-US" dirty="0"/>
          </a:p>
        </p:txBody>
      </p:sp>
      <p:pic>
        <p:nvPicPr>
          <p:cNvPr id="7" name="Content Placeholder 6"/>
          <p:cNvPicPr>
            <a:picLocks noGrp="1" noChangeAspect="1"/>
          </p:cNvPicPr>
          <p:nvPr>
            <p:ph idx="1"/>
          </p:nvPr>
        </p:nvPicPr>
        <p:blipFill>
          <a:blip r:embed="rId2"/>
          <a:stretch>
            <a:fillRect/>
          </a:stretch>
        </p:blipFill>
        <p:spPr>
          <a:xfrm>
            <a:off x="344488" y="1439863"/>
            <a:ext cx="8712968"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389239015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 </a:t>
            </a:r>
            <a:r>
              <a:rPr lang="en-US" dirty="0" smtClean="0"/>
              <a:t>Handling</a:t>
            </a:r>
            <a:endParaRPr lang="en-US" dirty="0"/>
          </a:p>
        </p:txBody>
      </p:sp>
      <p:pic>
        <p:nvPicPr>
          <p:cNvPr id="7" name="Content Placeholder 6"/>
          <p:cNvPicPr>
            <a:picLocks noGrp="1" noChangeAspect="1"/>
          </p:cNvPicPr>
          <p:nvPr>
            <p:ph idx="1"/>
          </p:nvPr>
        </p:nvPicPr>
        <p:blipFill>
          <a:blip r:embed="rId2"/>
          <a:stretch>
            <a:fillRect/>
          </a:stretch>
        </p:blipFill>
        <p:spPr>
          <a:xfrm>
            <a:off x="200472" y="1916831"/>
            <a:ext cx="6981241" cy="4202981"/>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Rectangle 7"/>
          <p:cNvSpPr/>
          <p:nvPr/>
        </p:nvSpPr>
        <p:spPr>
          <a:xfrm>
            <a:off x="183714" y="1316666"/>
            <a:ext cx="9521814" cy="646331"/>
          </a:xfrm>
          <a:prstGeom prst="rect">
            <a:avLst/>
          </a:prstGeom>
        </p:spPr>
        <p:txBody>
          <a:bodyPr wrap="square">
            <a:spAutoFit/>
          </a:bodyPr>
          <a:lstStyle/>
          <a:p>
            <a:r>
              <a:rPr lang="en-US" dirty="0"/>
              <a:t>In any programming language there are 2 types of errors are possible. </a:t>
            </a:r>
          </a:p>
          <a:p>
            <a:r>
              <a:rPr lang="en-US" dirty="0"/>
              <a:t> </a:t>
            </a:r>
            <a:r>
              <a:rPr lang="en-US" dirty="0" smtClean="0"/>
              <a:t>                             </a:t>
            </a:r>
            <a:r>
              <a:rPr lang="en-US" dirty="0"/>
              <a:t>1. Syntax Errors    2. Runtime Errors </a:t>
            </a:r>
          </a:p>
        </p:txBody>
      </p:sp>
    </p:spTree>
    <p:extLst>
      <p:ext uri="{BB962C8B-B14F-4D97-AF65-F5344CB8AC3E}">
        <p14:creationId xmlns:p14="http://schemas.microsoft.com/office/powerpoint/2010/main" val="32432477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Errors </a:t>
            </a:r>
            <a:r>
              <a:rPr lang="en-IN" sz="3200" dirty="0"/>
              <a:t>and Exception Handling </a:t>
            </a:r>
            <a:r>
              <a:rPr lang="en-IN" sz="3200" dirty="0" smtClean="0"/>
              <a:t>:	</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222845"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smtClean="0">
                <a:solidFill>
                  <a:srgbClr val="0070C0"/>
                </a:solidFill>
              </a:rPr>
              <a:t>What is an Exception? </a:t>
            </a:r>
          </a:p>
          <a:p>
            <a:pPr marL="1085761" lvl="1" indent="-342900"/>
            <a:r>
              <a:rPr lang="en-US" dirty="0" smtClean="0"/>
              <a:t>An Exception is an error that happens during execution of a program. When that error occurs , Python generates an exception that can be handled, which avoids your program to crash</a:t>
            </a:r>
          </a:p>
          <a:p>
            <a:pPr marL="342900" indent="-342900">
              <a:buFont typeface="Arial" panose="020B0604020202020204" pitchFamily="34" charset="0"/>
              <a:buChar char="•"/>
            </a:pPr>
            <a:r>
              <a:rPr lang="en-US" sz="2000" dirty="0" smtClean="0">
                <a:solidFill>
                  <a:srgbClr val="0070C0"/>
                </a:solidFill>
              </a:rPr>
              <a:t>Why use  Exceptions? </a:t>
            </a:r>
          </a:p>
          <a:p>
            <a:pPr marL="1085761" lvl="1" indent="-342900"/>
            <a:r>
              <a:rPr lang="en-US" dirty="0" smtClean="0"/>
              <a:t>Exception are convenient in many ways for handling errors and special conditions in program. When you think that you have a code which can produce an error then you can use an exception</a:t>
            </a:r>
          </a:p>
          <a:p>
            <a:pPr marL="1085761" lvl="1" indent="-342900"/>
            <a:endParaRPr lang="en-US" dirty="0" smtClean="0"/>
          </a:p>
          <a:p>
            <a:pPr marL="342900" indent="-342900">
              <a:buFont typeface="Arial" panose="020B0604020202020204" pitchFamily="34" charset="0"/>
              <a:buChar char="•"/>
            </a:pPr>
            <a:r>
              <a:rPr lang="en-US" sz="2000" dirty="0" smtClean="0"/>
              <a:t>You can raise an exception in your own program by using the raise exception statement.</a:t>
            </a:r>
          </a:p>
          <a:p>
            <a:pPr marL="342900" indent="-342900">
              <a:buFont typeface="Arial" panose="020B0604020202020204" pitchFamily="34" charset="0"/>
              <a:buChar char="•"/>
            </a:pPr>
            <a:r>
              <a:rPr lang="en-US" sz="2000" dirty="0" smtClean="0"/>
              <a:t>Raising an exception breaks current code execution and returns the exception back until it is handled.</a:t>
            </a:r>
          </a:p>
          <a:p>
            <a:endParaRPr lang="en-US" sz="2000" dirty="0" smtClean="0">
              <a:solidFill>
                <a:srgbClr val="0070C0"/>
              </a:solidFill>
            </a:endParaRPr>
          </a:p>
          <a:p>
            <a:endParaRPr lang="en-US" sz="2000" dirty="0" smtClean="0">
              <a:solidFill>
                <a:srgbClr val="0070C0"/>
              </a:solidFill>
            </a:endParaRP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98965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6">
                                            <p:txEl>
                                              <p:pRg st="2" end="2"/>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p:cTn id="27"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p:cTn id="35"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6"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37"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38" dur="1000"/>
                                        <p:tgtEl>
                                          <p:spTgt spid="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p:cTn id="43"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Common </a:t>
            </a:r>
            <a:r>
              <a:rPr lang="en-IN" sz="3200" dirty="0"/>
              <a:t>Exception Errors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36686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err="1" smtClean="0">
                <a:solidFill>
                  <a:srgbClr val="0070C0"/>
                </a:solidFill>
              </a:rPr>
              <a:t>IOError</a:t>
            </a:r>
            <a:r>
              <a:rPr lang="en-US" dirty="0" smtClean="0">
                <a:solidFill>
                  <a:srgbClr val="0070C0"/>
                </a:solidFill>
              </a:rPr>
              <a:t> </a:t>
            </a:r>
          </a:p>
          <a:p>
            <a:pPr lvl="1" indent="0">
              <a:buFont typeface="Arial" charset="0"/>
              <a:buNone/>
            </a:pPr>
            <a:r>
              <a:rPr lang="en-US" dirty="0" smtClean="0"/>
              <a:t>&gt;&gt; If the file cannot be opened</a:t>
            </a:r>
            <a:endParaRPr lang="en-US" dirty="0" smtClean="0">
              <a:solidFill>
                <a:srgbClr val="0070C0"/>
              </a:solidFill>
            </a:endParaRPr>
          </a:p>
          <a:p>
            <a:pPr marL="342900" indent="-342900">
              <a:buFont typeface="Arial" panose="020B0604020202020204" pitchFamily="34" charset="0"/>
              <a:buChar char="•"/>
            </a:pPr>
            <a:r>
              <a:rPr lang="en-US" dirty="0" err="1" smtClean="0">
                <a:solidFill>
                  <a:srgbClr val="0070C0"/>
                </a:solidFill>
              </a:rPr>
              <a:t>ImportError</a:t>
            </a:r>
            <a:r>
              <a:rPr lang="en-US" dirty="0" smtClean="0">
                <a:solidFill>
                  <a:srgbClr val="0070C0"/>
                </a:solidFill>
              </a:rPr>
              <a:t> </a:t>
            </a:r>
          </a:p>
          <a:p>
            <a:pPr lvl="1" indent="0">
              <a:buFont typeface="Arial" charset="0"/>
              <a:buNone/>
            </a:pPr>
            <a:r>
              <a:rPr lang="en-US" dirty="0" smtClean="0"/>
              <a:t>&gt;&gt; If python cannot find a module</a:t>
            </a:r>
            <a:endParaRPr lang="en-US" dirty="0" smtClean="0">
              <a:solidFill>
                <a:srgbClr val="0070C0"/>
              </a:solidFill>
            </a:endParaRPr>
          </a:p>
          <a:p>
            <a:pPr marL="342900" indent="-342900">
              <a:buFont typeface="Arial" panose="020B0604020202020204" pitchFamily="34" charset="0"/>
              <a:buChar char="•"/>
            </a:pPr>
            <a:r>
              <a:rPr lang="en-US" dirty="0" err="1" smtClean="0">
                <a:solidFill>
                  <a:srgbClr val="0070C0"/>
                </a:solidFill>
              </a:rPr>
              <a:t>ValueError</a:t>
            </a:r>
            <a:r>
              <a:rPr lang="en-US" dirty="0" smtClean="0">
                <a:solidFill>
                  <a:srgbClr val="0070C0"/>
                </a:solidFill>
              </a:rPr>
              <a:t> </a:t>
            </a:r>
          </a:p>
          <a:p>
            <a:pPr lvl="1" indent="0">
              <a:buFont typeface="Arial" charset="0"/>
              <a:buNone/>
            </a:pPr>
            <a:r>
              <a:rPr lang="en-US" dirty="0" smtClean="0"/>
              <a:t>&gt;&gt; Raised when a built-in operation or function receives an argument that has the right type but an inappropriate value</a:t>
            </a:r>
            <a:endParaRPr lang="en-US" dirty="0" smtClean="0">
              <a:solidFill>
                <a:srgbClr val="0070C0"/>
              </a:solidFill>
            </a:endParaRPr>
          </a:p>
          <a:p>
            <a:pPr marL="342900" indent="-342900">
              <a:buFont typeface="Arial" panose="020B0604020202020204" pitchFamily="34" charset="0"/>
              <a:buChar char="•"/>
            </a:pPr>
            <a:r>
              <a:rPr lang="en-US" dirty="0" err="1" smtClean="0">
                <a:solidFill>
                  <a:srgbClr val="0070C0"/>
                </a:solidFill>
              </a:rPr>
              <a:t>KeyboardInterrupt</a:t>
            </a:r>
            <a:r>
              <a:rPr lang="en-US" dirty="0" smtClean="0">
                <a:solidFill>
                  <a:srgbClr val="0070C0"/>
                </a:solidFill>
              </a:rPr>
              <a:t> </a:t>
            </a:r>
          </a:p>
          <a:p>
            <a:pPr lvl="1" indent="0">
              <a:buFont typeface="Arial" charset="0"/>
              <a:buNone/>
            </a:pPr>
            <a:r>
              <a:rPr lang="en-US" dirty="0" smtClean="0"/>
              <a:t>&gt;&gt; Raised when use hits the interrupt key (normally </a:t>
            </a:r>
            <a:r>
              <a:rPr lang="en-US" dirty="0" err="1" smtClean="0"/>
              <a:t>ctrl+c</a:t>
            </a:r>
            <a:r>
              <a:rPr lang="en-US" dirty="0" smtClean="0"/>
              <a:t> or delete)</a:t>
            </a:r>
            <a:endParaRPr lang="en-US" dirty="0" smtClean="0">
              <a:solidFill>
                <a:srgbClr val="0070C0"/>
              </a:solidFill>
            </a:endParaRPr>
          </a:p>
          <a:p>
            <a:pPr marL="342900" indent="-342900">
              <a:buFont typeface="Arial" panose="020B0604020202020204" pitchFamily="34" charset="0"/>
              <a:buChar char="•"/>
            </a:pPr>
            <a:r>
              <a:rPr lang="en-US" dirty="0" err="1" smtClean="0">
                <a:solidFill>
                  <a:srgbClr val="0070C0"/>
                </a:solidFill>
              </a:rPr>
              <a:t>EOFError</a:t>
            </a:r>
            <a:r>
              <a:rPr lang="en-US" dirty="0" smtClean="0">
                <a:solidFill>
                  <a:srgbClr val="0070C0"/>
                </a:solidFill>
              </a:rPr>
              <a:t> </a:t>
            </a:r>
          </a:p>
          <a:p>
            <a:pPr lvl="1" indent="0">
              <a:buFont typeface="Arial" charset="0"/>
              <a:buNone/>
            </a:pPr>
            <a:r>
              <a:rPr lang="en-US" dirty="0" smtClean="0"/>
              <a:t>&gt;&gt; Raised when one of the built-in functions(input() or raw input()) hits an end-of-file  condition(EOF) without reading any data.</a:t>
            </a:r>
          </a:p>
          <a:p>
            <a:endParaRPr lang="en-US" dirty="0" smtClean="0">
              <a:solidFill>
                <a:srgbClr val="0070C0"/>
              </a:solidFill>
            </a:endParaRPr>
          </a:p>
          <a:p>
            <a:endParaRPr lang="en-US" dirty="0" smtClean="0">
              <a:solidFill>
                <a:srgbClr val="0070C0"/>
              </a:solidFill>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1397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5">
                                            <p:txEl>
                                              <p:pRg st="2" end="2"/>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 calcmode="lin" valueType="num">
                                      <p:cBhvr>
                                        <p:cTn id="27"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p:cTn id="35"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5">
                                            <p:txEl>
                                              <p:pRg st="4" end="4"/>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 calcmode="lin" valueType="num">
                                      <p:cBhvr>
                                        <p:cTn id="41"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5">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p:cTn id="49"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5">
                                            <p:txEl>
                                              <p:pRg st="6" end="6"/>
                                            </p:txEl>
                                          </p:spTgt>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 calcmode="lin" valueType="num">
                                      <p:cBhvr>
                                        <p:cTn id="55"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6"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7"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8" dur="1000"/>
                                        <p:tgtEl>
                                          <p:spTgt spid="5">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5">
                                            <p:txEl>
                                              <p:pRg st="8" end="8"/>
                                            </p:txEl>
                                          </p:spTgt>
                                        </p:tgtEl>
                                        <p:attrNameLst>
                                          <p:attrName>style.visibility</p:attrName>
                                        </p:attrNameLst>
                                      </p:cBhvr>
                                      <p:to>
                                        <p:strVal val="visible"/>
                                      </p:to>
                                    </p:set>
                                    <p:anim calcmode="lin" valueType="num">
                                      <p:cBhvr>
                                        <p:cTn id="63"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64"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65"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66" dur="1000"/>
                                        <p:tgtEl>
                                          <p:spTgt spid="5">
                                            <p:txEl>
                                              <p:pRg st="8" end="8"/>
                                            </p:txEl>
                                          </p:spTgt>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5">
                                            <p:txEl>
                                              <p:pRg st="9" end="9"/>
                                            </p:txEl>
                                          </p:spTgt>
                                        </p:tgtEl>
                                        <p:attrNameLst>
                                          <p:attrName>style.visibility</p:attrName>
                                        </p:attrNameLst>
                                      </p:cBhvr>
                                      <p:to>
                                        <p:strVal val="visible"/>
                                      </p:to>
                                    </p:set>
                                    <p:anim calcmode="lin" valueType="num">
                                      <p:cBhvr>
                                        <p:cTn id="69" dur="1000" fill="hold"/>
                                        <p:tgtEl>
                                          <p:spTgt spid="5">
                                            <p:txEl>
                                              <p:pRg st="9" end="9"/>
                                            </p:txEl>
                                          </p:spTgt>
                                        </p:tgtEl>
                                        <p:attrNameLst>
                                          <p:attrName>ppt_w</p:attrName>
                                        </p:attrNameLst>
                                      </p:cBhvr>
                                      <p:tavLst>
                                        <p:tav tm="0">
                                          <p:val>
                                            <p:fltVal val="0"/>
                                          </p:val>
                                        </p:tav>
                                        <p:tav tm="100000">
                                          <p:val>
                                            <p:strVal val="#ppt_w"/>
                                          </p:val>
                                        </p:tav>
                                      </p:tavLst>
                                    </p:anim>
                                    <p:anim calcmode="lin" valueType="num">
                                      <p:cBhvr>
                                        <p:cTn id="70" dur="1000" fill="hold"/>
                                        <p:tgtEl>
                                          <p:spTgt spid="5">
                                            <p:txEl>
                                              <p:pRg st="9" end="9"/>
                                            </p:txEl>
                                          </p:spTgt>
                                        </p:tgtEl>
                                        <p:attrNameLst>
                                          <p:attrName>ppt_h</p:attrName>
                                        </p:attrNameLst>
                                      </p:cBhvr>
                                      <p:tavLst>
                                        <p:tav tm="0">
                                          <p:val>
                                            <p:fltVal val="0"/>
                                          </p:val>
                                        </p:tav>
                                        <p:tav tm="100000">
                                          <p:val>
                                            <p:strVal val="#ppt_h"/>
                                          </p:val>
                                        </p:tav>
                                      </p:tavLst>
                                    </p:anim>
                                    <p:anim calcmode="lin" valueType="num">
                                      <p:cBhvr>
                                        <p:cTn id="71" dur="1000" fill="hold"/>
                                        <p:tgtEl>
                                          <p:spTgt spid="5">
                                            <p:txEl>
                                              <p:pRg st="9" end="9"/>
                                            </p:txEl>
                                          </p:spTgt>
                                        </p:tgtEl>
                                        <p:attrNameLst>
                                          <p:attrName>style.rotation</p:attrName>
                                        </p:attrNameLst>
                                      </p:cBhvr>
                                      <p:tavLst>
                                        <p:tav tm="0">
                                          <p:val>
                                            <p:fltVal val="90"/>
                                          </p:val>
                                        </p:tav>
                                        <p:tav tm="100000">
                                          <p:val>
                                            <p:fltVal val="0"/>
                                          </p:val>
                                        </p:tav>
                                      </p:tavLst>
                                    </p:anim>
                                    <p:animEffect transition="in" filter="fade">
                                      <p:cBhvr>
                                        <p:cTn id="72" dur="10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Python's Exception </a:t>
            </a:r>
            <a:r>
              <a:rPr lang="en-US" dirty="0" smtClean="0"/>
              <a:t>Hierarchy</a:t>
            </a:r>
            <a:endParaRPr lang="en-US" dirty="0"/>
          </a:p>
        </p:txBody>
      </p:sp>
      <p:pic>
        <p:nvPicPr>
          <p:cNvPr id="7" name="Content Placeholder 6"/>
          <p:cNvPicPr>
            <a:picLocks noGrp="1" noChangeAspect="1"/>
          </p:cNvPicPr>
          <p:nvPr>
            <p:ph idx="1"/>
          </p:nvPr>
        </p:nvPicPr>
        <p:blipFill>
          <a:blip r:embed="rId2"/>
          <a:stretch>
            <a:fillRect/>
          </a:stretch>
        </p:blipFill>
        <p:spPr>
          <a:xfrm>
            <a:off x="704528" y="1439863"/>
            <a:ext cx="8424936"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105</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59587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 v/s Non-Exception Handling</a:t>
            </a:r>
            <a:endParaRPr lang="en-US" dirty="0"/>
          </a:p>
        </p:txBody>
      </p:sp>
      <p:pic>
        <p:nvPicPr>
          <p:cNvPr id="7" name="Content Placeholder 6"/>
          <p:cNvPicPr>
            <a:picLocks noGrp="1" noChangeAspect="1"/>
          </p:cNvPicPr>
          <p:nvPr>
            <p:ph idx="1"/>
          </p:nvPr>
        </p:nvPicPr>
        <p:blipFill>
          <a:blip r:embed="rId2"/>
          <a:stretch>
            <a:fillRect/>
          </a:stretch>
        </p:blipFill>
        <p:spPr>
          <a:xfrm>
            <a:off x="200472" y="1417285"/>
            <a:ext cx="4824536"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106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Rectangle 7"/>
          <p:cNvSpPr/>
          <p:nvPr/>
        </p:nvSpPr>
        <p:spPr>
          <a:xfrm>
            <a:off x="5097016" y="1433488"/>
            <a:ext cx="4953000" cy="1846659"/>
          </a:xfrm>
          <a:prstGeom prst="rect">
            <a:avLst/>
          </a:prstGeom>
        </p:spPr>
        <p:txBody>
          <a:bodyPr>
            <a:spAutoFit/>
          </a:bodyPr>
          <a:lstStyle/>
          <a:p>
            <a:r>
              <a:rPr lang="en-US" sz="1600" dirty="0"/>
              <a:t>It is highly recommended to handle exceptions. </a:t>
            </a:r>
            <a:endParaRPr lang="en-US" sz="1600" dirty="0" smtClean="0"/>
          </a:p>
          <a:p>
            <a:endParaRPr lang="en-US" sz="1600" dirty="0"/>
          </a:p>
          <a:p>
            <a:r>
              <a:rPr lang="en-US" sz="1600" dirty="0" smtClean="0"/>
              <a:t>The </a:t>
            </a:r>
            <a:r>
              <a:rPr lang="en-US" sz="1600" dirty="0"/>
              <a:t>code which may raise exception is called risky code and we have to take risky code inside try block. </a:t>
            </a:r>
            <a:endParaRPr lang="en-US" sz="1600" dirty="0" smtClean="0"/>
          </a:p>
          <a:p>
            <a:endParaRPr lang="en-US" sz="1600" dirty="0"/>
          </a:p>
          <a:p>
            <a:r>
              <a:rPr lang="en-US" sz="1600" dirty="0" smtClean="0"/>
              <a:t>The </a:t>
            </a:r>
            <a:r>
              <a:rPr lang="en-US" sz="1600" dirty="0"/>
              <a:t>corresponding handling code we have to take inside except block</a:t>
            </a:r>
            <a:r>
              <a:rPr lang="en-US" dirty="0"/>
              <a:t>. </a:t>
            </a:r>
          </a:p>
        </p:txBody>
      </p:sp>
      <p:sp>
        <p:nvSpPr>
          <p:cNvPr id="9" name="Rectangle 8"/>
          <p:cNvSpPr/>
          <p:nvPr/>
        </p:nvSpPr>
        <p:spPr>
          <a:xfrm>
            <a:off x="5201394" y="3280147"/>
            <a:ext cx="4953000" cy="1077218"/>
          </a:xfrm>
          <a:prstGeom prst="rect">
            <a:avLst/>
          </a:prstGeom>
        </p:spPr>
        <p:txBody>
          <a:bodyPr>
            <a:spAutoFit/>
          </a:bodyPr>
          <a:lstStyle/>
          <a:p>
            <a:r>
              <a:rPr lang="en-US" sz="1600" dirty="0"/>
              <a:t>try:   </a:t>
            </a:r>
            <a:endParaRPr lang="en-US" sz="1600" dirty="0" smtClean="0"/>
          </a:p>
          <a:p>
            <a:r>
              <a:rPr lang="en-US" sz="1600" dirty="0"/>
              <a:t> </a:t>
            </a:r>
            <a:r>
              <a:rPr lang="en-US" sz="1600" dirty="0" smtClean="0"/>
              <a:t>    Risky </a:t>
            </a:r>
            <a:r>
              <a:rPr lang="en-US" sz="1600" dirty="0"/>
              <a:t>Code </a:t>
            </a:r>
            <a:endParaRPr lang="en-US" sz="1600" dirty="0" smtClean="0"/>
          </a:p>
          <a:p>
            <a:r>
              <a:rPr lang="en-US" sz="1600" dirty="0" smtClean="0"/>
              <a:t>except </a:t>
            </a:r>
            <a:r>
              <a:rPr lang="en-US" sz="1600" dirty="0"/>
              <a:t>XXX:    </a:t>
            </a:r>
            <a:endParaRPr lang="en-US" sz="1600" dirty="0" smtClean="0"/>
          </a:p>
          <a:p>
            <a:r>
              <a:rPr lang="en-US" sz="1600" dirty="0"/>
              <a:t> </a:t>
            </a:r>
            <a:r>
              <a:rPr lang="en-US" sz="1600" dirty="0" smtClean="0"/>
              <a:t>    Handling </a:t>
            </a:r>
            <a:r>
              <a:rPr lang="en-US" sz="1600" dirty="0"/>
              <a:t>code/Alternative Code </a:t>
            </a:r>
          </a:p>
        </p:txBody>
      </p:sp>
    </p:spTree>
    <p:extLst>
      <p:ext uri="{BB962C8B-B14F-4D97-AF65-F5344CB8AC3E}">
        <p14:creationId xmlns:p14="http://schemas.microsoft.com/office/powerpoint/2010/main" val="4264787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Common </a:t>
            </a:r>
            <a:r>
              <a:rPr lang="en-IN" sz="3200" dirty="0"/>
              <a:t>Exception Errors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solidFill>
                  <a:srgbClr val="0070C0"/>
                </a:solidFill>
              </a:rPr>
              <a:t>Program without Error Handling </a:t>
            </a:r>
          </a:p>
          <a:p>
            <a:endParaRPr lang="en-US" smtClean="0"/>
          </a:p>
          <a:p>
            <a:endParaRPr lang="en-US"/>
          </a:p>
        </p:txBody>
      </p:sp>
      <p:pic>
        <p:nvPicPr>
          <p:cNvPr id="8" name="Picture 7"/>
          <p:cNvPicPr>
            <a:picLocks noChangeAspect="1"/>
          </p:cNvPicPr>
          <p:nvPr/>
        </p:nvPicPr>
        <p:blipFill>
          <a:blip r:embed="rId3"/>
          <a:stretch>
            <a:fillRect/>
          </a:stretch>
        </p:blipFill>
        <p:spPr>
          <a:xfrm>
            <a:off x="511629" y="1557337"/>
            <a:ext cx="9265907" cy="2219325"/>
          </a:xfrm>
          <a:prstGeom prst="rect">
            <a:avLst/>
          </a:prstGeom>
        </p:spPr>
      </p:pic>
      <p:pic>
        <p:nvPicPr>
          <p:cNvPr id="9" name="Picture 8"/>
          <p:cNvPicPr>
            <a:picLocks noChangeAspect="1"/>
          </p:cNvPicPr>
          <p:nvPr/>
        </p:nvPicPr>
        <p:blipFill>
          <a:blip r:embed="rId4"/>
          <a:stretch>
            <a:fillRect/>
          </a:stretch>
        </p:blipFill>
        <p:spPr>
          <a:xfrm>
            <a:off x="511629" y="3776662"/>
            <a:ext cx="9265907" cy="781050"/>
          </a:xfrm>
          <a:prstGeom prst="rect">
            <a:avLst/>
          </a:prstGeom>
        </p:spPr>
      </p:pic>
    </p:spTree>
    <p:extLst>
      <p:ext uri="{BB962C8B-B14F-4D97-AF65-F5344CB8AC3E}">
        <p14:creationId xmlns:p14="http://schemas.microsoft.com/office/powerpoint/2010/main" val="76045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Common </a:t>
            </a:r>
            <a:r>
              <a:rPr lang="en-IN" sz="3200" dirty="0"/>
              <a:t>Exception Errors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10" name="Content Placeholder 3"/>
          <p:cNvSpPr txBox="1">
            <a:spLocks/>
          </p:cNvSpPr>
          <p:nvPr/>
        </p:nvSpPr>
        <p:spPr>
          <a:xfrm>
            <a:off x="338667" y="986589"/>
            <a:ext cx="915083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solidFill>
                  <a:srgbClr val="0070C0"/>
                </a:solidFill>
              </a:rPr>
              <a:t>Program with Error Handling </a:t>
            </a:r>
          </a:p>
          <a:p>
            <a:endParaRPr lang="en-US" smtClean="0"/>
          </a:p>
          <a:p>
            <a:endParaRPr lang="en-US"/>
          </a:p>
        </p:txBody>
      </p:sp>
      <p:pic>
        <p:nvPicPr>
          <p:cNvPr id="11" name="Picture 10"/>
          <p:cNvPicPr>
            <a:picLocks noChangeAspect="1"/>
          </p:cNvPicPr>
          <p:nvPr/>
        </p:nvPicPr>
        <p:blipFill>
          <a:blip r:embed="rId3"/>
          <a:stretch>
            <a:fillRect/>
          </a:stretch>
        </p:blipFill>
        <p:spPr>
          <a:xfrm>
            <a:off x="522515" y="1700212"/>
            <a:ext cx="9183014" cy="3457575"/>
          </a:xfrm>
          <a:prstGeom prst="rect">
            <a:avLst/>
          </a:prstGeom>
        </p:spPr>
      </p:pic>
    </p:spTree>
    <p:extLst>
      <p:ext uri="{BB962C8B-B14F-4D97-AF65-F5344CB8AC3E}">
        <p14:creationId xmlns:p14="http://schemas.microsoft.com/office/powerpoint/2010/main" val="286432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t>
            </a:r>
            <a:r>
              <a:rPr lang="en-IN" sz="3200" dirty="0" err="1" smtClean="0"/>
              <a:t>try</a:t>
            </a:r>
            <a:r>
              <a:rPr lang="en-IN" sz="3200" dirty="0" err="1"/>
              <a:t>..except..else</a:t>
            </a:r>
            <a:r>
              <a:rPr lang="en-IN" sz="3200" dirty="0"/>
              <a:t> Clause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44488" y="1052736"/>
            <a:ext cx="936686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The else clause in a try, except statement must follow all except clauses </a:t>
            </a:r>
          </a:p>
          <a:p>
            <a:pPr marL="342900" indent="-342900">
              <a:buFont typeface="Arial" panose="020B0604020202020204" pitchFamily="34" charset="0"/>
              <a:buChar char="•"/>
            </a:pPr>
            <a:r>
              <a:rPr lang="en-US" dirty="0" smtClean="0"/>
              <a:t>It is useful for code that must be executed if the try clause does not raise an exception</a:t>
            </a:r>
          </a:p>
          <a:p>
            <a:pPr marL="342900" indent="-342900">
              <a:buFont typeface="Arial" panose="020B0604020202020204" pitchFamily="34" charset="0"/>
              <a:buChar char="•"/>
            </a:pPr>
            <a:r>
              <a:rPr lang="en-US" dirty="0" smtClean="0">
                <a:solidFill>
                  <a:srgbClr val="0070C0"/>
                </a:solidFill>
              </a:rPr>
              <a:t>try:	</a:t>
            </a:r>
          </a:p>
          <a:p>
            <a:pPr marL="1485763" lvl="2" indent="-342900"/>
            <a:r>
              <a:rPr lang="en-US" dirty="0" smtClean="0">
                <a:solidFill>
                  <a:srgbClr val="0070C0"/>
                </a:solidFill>
              </a:rPr>
              <a:t>data = </a:t>
            </a:r>
            <a:r>
              <a:rPr lang="en-US" dirty="0" err="1" smtClean="0">
                <a:solidFill>
                  <a:srgbClr val="0070C0"/>
                </a:solidFill>
              </a:rPr>
              <a:t>something_that_can_go_wrong</a:t>
            </a:r>
            <a:endParaRPr lang="en-US" dirty="0" smtClean="0">
              <a:solidFill>
                <a:srgbClr val="0070C0"/>
              </a:solidFill>
            </a:endParaRPr>
          </a:p>
          <a:p>
            <a:pPr marL="342900" indent="-342900">
              <a:buFont typeface="Arial" panose="020B0604020202020204" pitchFamily="34" charset="0"/>
              <a:buChar char="•"/>
            </a:pPr>
            <a:r>
              <a:rPr lang="en-US" dirty="0" smtClean="0">
                <a:solidFill>
                  <a:srgbClr val="0070C0"/>
                </a:solidFill>
              </a:rPr>
              <a:t>except </a:t>
            </a:r>
            <a:r>
              <a:rPr lang="en-US" sz="2100" dirty="0" err="1" smtClean="0">
                <a:solidFill>
                  <a:srgbClr val="0070C0"/>
                </a:solidFill>
              </a:rPr>
              <a:t>IOError</a:t>
            </a:r>
            <a:r>
              <a:rPr lang="en-US" dirty="0" smtClean="0">
                <a:solidFill>
                  <a:srgbClr val="0070C0"/>
                </a:solidFill>
              </a:rPr>
              <a:t>:	</a:t>
            </a:r>
          </a:p>
          <a:p>
            <a:pPr marL="1485763" lvl="2" indent="-342900"/>
            <a:r>
              <a:rPr lang="en-US" dirty="0" smtClean="0">
                <a:solidFill>
                  <a:srgbClr val="0070C0"/>
                </a:solidFill>
              </a:rPr>
              <a:t>Handle the exception error </a:t>
            </a:r>
          </a:p>
          <a:p>
            <a:pPr marL="342900" indent="-342900">
              <a:buFont typeface="Arial" panose="020B0604020202020204" pitchFamily="34" charset="0"/>
              <a:buChar char="•"/>
            </a:pPr>
            <a:r>
              <a:rPr lang="en-US" dirty="0" smtClean="0">
                <a:solidFill>
                  <a:srgbClr val="0070C0"/>
                </a:solidFill>
              </a:rPr>
              <a:t>else:	</a:t>
            </a:r>
          </a:p>
          <a:p>
            <a:pPr marL="1485763" lvl="2" indent="-342900"/>
            <a:r>
              <a:rPr lang="en-US" dirty="0" err="1" smtClean="0">
                <a:solidFill>
                  <a:srgbClr val="0070C0"/>
                </a:solidFill>
              </a:rPr>
              <a:t>Doing_different_exception_handlining</a:t>
            </a:r>
            <a:r>
              <a:rPr lang="en-US" dirty="0" smtClean="0">
                <a:solidFill>
                  <a:srgbClr val="0070C0"/>
                </a:solidFill>
              </a:rPr>
              <a:t> </a:t>
            </a:r>
          </a:p>
          <a:p>
            <a:pPr marL="1485763" lvl="2" indent="-342900"/>
            <a:endParaRPr lang="en-US" dirty="0" smtClean="0">
              <a:solidFill>
                <a:srgbClr val="0070C0"/>
              </a:solidFill>
            </a:endParaRPr>
          </a:p>
          <a:p>
            <a:endParaRPr lang="en-US" dirty="0" smtClean="0"/>
          </a:p>
          <a:p>
            <a:endParaRPr lang="en-US" dirty="0"/>
          </a:p>
        </p:txBody>
      </p:sp>
      <p:pic>
        <p:nvPicPr>
          <p:cNvPr id="8" name="Picture 7"/>
          <p:cNvPicPr>
            <a:picLocks noChangeAspect="1"/>
          </p:cNvPicPr>
          <p:nvPr/>
        </p:nvPicPr>
        <p:blipFill>
          <a:blip r:embed="rId3"/>
          <a:stretch>
            <a:fillRect/>
          </a:stretch>
        </p:blipFill>
        <p:spPr>
          <a:xfrm>
            <a:off x="243135" y="4947259"/>
            <a:ext cx="9419729" cy="1424739"/>
          </a:xfrm>
          <a:prstGeom prst="rect">
            <a:avLst/>
          </a:prstGeom>
        </p:spPr>
      </p:pic>
    </p:spTree>
    <p:extLst>
      <p:ext uri="{BB962C8B-B14F-4D97-AF65-F5344CB8AC3E}">
        <p14:creationId xmlns:p14="http://schemas.microsoft.com/office/powerpoint/2010/main" val="420422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p:cTn id="29"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p:cTn id="37"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4" end="4"/>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p:cTn id="43"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anim calcmode="lin" valueType="num">
                                      <p:cBhvr>
                                        <p:cTn id="51"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2"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3"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4" dur="1000"/>
                                        <p:tgtEl>
                                          <p:spTgt spid="6">
                                            <p:txEl>
                                              <p:pRg st="6" end="6"/>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6">
                                            <p:txEl>
                                              <p:pRg st="7" end="7"/>
                                            </p:txEl>
                                          </p:spTgt>
                                        </p:tgtEl>
                                        <p:attrNameLst>
                                          <p:attrName>style.visibility</p:attrName>
                                        </p:attrNameLst>
                                      </p:cBhvr>
                                      <p:to>
                                        <p:strVal val="visible"/>
                                      </p:to>
                                    </p:set>
                                    <p:anim calcmode="lin" valueType="num">
                                      <p:cBhvr>
                                        <p:cTn id="57"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58"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59"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0"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15" y="260648"/>
            <a:ext cx="9906000" cy="576064"/>
          </a:xfrm>
        </p:spPr>
        <p:txBody>
          <a:bodyPr/>
          <a:lstStyle/>
          <a:p>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3074" name="Picture 2" descr="https://www.ics.uci.edu/~pattis/common/handouts/pythoneclipsejava/images/python/pythonsetup.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471" y="980728"/>
            <a:ext cx="5777652" cy="3552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0385" y="4677569"/>
            <a:ext cx="9566113" cy="2862322"/>
          </a:xfrm>
          <a:prstGeom prst="rect">
            <a:avLst/>
          </a:prstGeom>
        </p:spPr>
        <p:txBody>
          <a:bodyPr wrap="square">
            <a:spAutoFit/>
          </a:bodyPr>
          <a:lstStyle/>
          <a:p>
            <a:r>
              <a:rPr lang="en-US" dirty="0">
                <a:solidFill>
                  <a:srgbClr val="000000"/>
                </a:solidFill>
                <a:latin typeface="Times New Roman" panose="02020603050405020304" pitchFamily="18" charset="0"/>
              </a:rPr>
              <a:t>Ensure that the </a:t>
            </a:r>
            <a:r>
              <a:rPr lang="en-US" b="1" dirty="0">
                <a:solidFill>
                  <a:srgbClr val="000000"/>
                </a:solidFill>
                <a:latin typeface="Times New Roman" panose="02020603050405020304" pitchFamily="18" charset="0"/>
              </a:rPr>
              <a:t>Install launcher for all users (recommended)</a:t>
            </a:r>
            <a:r>
              <a:rPr lang="en-US" dirty="0">
                <a:solidFill>
                  <a:srgbClr val="000000"/>
                </a:solidFill>
                <a:latin typeface="Times New Roman" panose="02020603050405020304" pitchFamily="18" charset="0"/>
              </a:rPr>
              <a:t> and the </a:t>
            </a:r>
            <a:r>
              <a:rPr lang="en-US" b="1" dirty="0">
                <a:solidFill>
                  <a:srgbClr val="000000"/>
                </a:solidFill>
                <a:latin typeface="Times New Roman" panose="02020603050405020304" pitchFamily="18" charset="0"/>
              </a:rPr>
              <a:t>Add Python 3.7 to PATH</a:t>
            </a:r>
            <a:r>
              <a:rPr lang="en-US" dirty="0">
                <a:solidFill>
                  <a:srgbClr val="000000"/>
                </a:solidFill>
                <a:latin typeface="Times New Roman" panose="02020603050405020304" pitchFamily="18" charset="0"/>
              </a:rPr>
              <a:t> checkboxes at the bottom are checked</a:t>
            </a:r>
            <a:r>
              <a:rPr lang="en-US" dirty="0" smtClean="0">
                <a:solidFill>
                  <a:srgbClr val="000000"/>
                </a:solidFill>
                <a:latin typeface="Times New Roman" panose="02020603050405020304" pitchFamily="18" charset="0"/>
              </a:rPr>
              <a:t>.</a:t>
            </a:r>
          </a:p>
          <a:p>
            <a:endParaRPr lang="en-US" dirty="0">
              <a:solidFill>
                <a:srgbClr val="000000"/>
              </a:solidFill>
              <a:latin typeface="Times New Roman" panose="02020603050405020304" pitchFamily="18" charset="0"/>
            </a:endParaRPr>
          </a:p>
          <a:p>
            <a:r>
              <a:rPr lang="en-US" dirty="0"/>
              <a:t>If the Python Installer finds an earlier version of Python installed on your computer, the </a:t>
            </a:r>
            <a:r>
              <a:rPr lang="en-US" b="1" dirty="0"/>
              <a:t>Install Now</a:t>
            </a:r>
            <a:r>
              <a:rPr lang="en-US" dirty="0"/>
              <a:t> message may instead appear as </a:t>
            </a:r>
            <a:r>
              <a:rPr lang="en-US" b="1" dirty="0"/>
              <a:t>Upgrade Now</a:t>
            </a:r>
            <a:r>
              <a:rPr lang="en-US" dirty="0"/>
              <a:t> (and the checkboxes will not appear).</a:t>
            </a:r>
          </a:p>
          <a:p>
            <a:r>
              <a:rPr lang="en-US" dirty="0"/>
              <a:t/>
            </a:r>
            <a:br>
              <a:rPr lang="en-US" dirty="0"/>
            </a:br>
            <a:endParaRPr lang="en-US" dirty="0">
              <a:solidFill>
                <a:srgbClr val="000000"/>
              </a:solidFill>
              <a:latin typeface="Times New Roman" panose="02020603050405020304" pitchFamily="18" charset="0"/>
            </a:endParaRPr>
          </a:p>
          <a:p>
            <a:r>
              <a:rPr lang="en-US" dirty="0"/>
              <a:t/>
            </a:r>
            <a:br>
              <a:rPr lang="en-US" dirty="0"/>
            </a:br>
            <a:endParaRPr lang="en-US" dirty="0"/>
          </a:p>
        </p:txBody>
      </p:sp>
    </p:spTree>
    <p:extLst>
      <p:ext uri="{BB962C8B-B14F-4D97-AF65-F5344CB8AC3E}">
        <p14:creationId xmlns:p14="http://schemas.microsoft.com/office/powerpoint/2010/main" val="9300244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Multiple Exceptions Handling in Python</a:t>
            </a:r>
            <a:br>
              <a:rPr lang="en-US" dirty="0" smtClean="0"/>
            </a:br>
            <a:endParaRPr lang="en-US" dirty="0"/>
          </a:p>
        </p:txBody>
      </p:sp>
      <p:pic>
        <p:nvPicPr>
          <p:cNvPr id="7" name="Content Placeholder 6"/>
          <p:cNvPicPr>
            <a:picLocks noGrp="1" noChangeAspect="1"/>
          </p:cNvPicPr>
          <p:nvPr>
            <p:ph idx="1"/>
          </p:nvPr>
        </p:nvPicPr>
        <p:blipFill>
          <a:blip r:embed="rId2"/>
          <a:stretch>
            <a:fillRect/>
          </a:stretch>
        </p:blipFill>
        <p:spPr>
          <a:xfrm>
            <a:off x="2223727" y="1439863"/>
            <a:ext cx="5458546"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21980684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except block </a:t>
            </a:r>
            <a:r>
              <a:rPr lang="en-US" dirty="0" smtClean="0"/>
              <a:t>can </a:t>
            </a:r>
            <a:r>
              <a:rPr lang="en-US" dirty="0"/>
              <a:t>handle multiple exceptions</a:t>
            </a:r>
          </a:p>
        </p:txBody>
      </p:sp>
      <p:pic>
        <p:nvPicPr>
          <p:cNvPr id="7" name="Content Placeholder 6"/>
          <p:cNvPicPr>
            <a:picLocks noGrp="1" noChangeAspect="1"/>
          </p:cNvPicPr>
          <p:nvPr>
            <p:ph idx="1"/>
          </p:nvPr>
        </p:nvPicPr>
        <p:blipFill>
          <a:blip r:embed="rId2"/>
          <a:stretch>
            <a:fillRect/>
          </a:stretch>
        </p:blipFill>
        <p:spPr>
          <a:xfrm>
            <a:off x="0" y="1412776"/>
            <a:ext cx="5267325" cy="468052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Rectangle 7"/>
          <p:cNvSpPr/>
          <p:nvPr/>
        </p:nvSpPr>
        <p:spPr>
          <a:xfrm>
            <a:off x="6249144" y="1412776"/>
            <a:ext cx="2390398" cy="369332"/>
          </a:xfrm>
          <a:prstGeom prst="rect">
            <a:avLst/>
          </a:prstGeom>
        </p:spPr>
        <p:txBody>
          <a:bodyPr wrap="none">
            <a:spAutoFit/>
          </a:bodyPr>
          <a:lstStyle/>
          <a:p>
            <a:r>
              <a:rPr lang="en-US" dirty="0"/>
              <a:t>Default except block: </a:t>
            </a:r>
          </a:p>
        </p:txBody>
      </p:sp>
      <p:pic>
        <p:nvPicPr>
          <p:cNvPr id="9" name="Picture 8"/>
          <p:cNvPicPr>
            <a:picLocks noChangeAspect="1"/>
          </p:cNvPicPr>
          <p:nvPr/>
        </p:nvPicPr>
        <p:blipFill>
          <a:blip r:embed="rId3"/>
          <a:stretch>
            <a:fillRect/>
          </a:stretch>
        </p:blipFill>
        <p:spPr>
          <a:xfrm>
            <a:off x="5385048" y="1860614"/>
            <a:ext cx="4176464" cy="2432482"/>
          </a:xfrm>
          <a:prstGeom prst="rect">
            <a:avLst/>
          </a:prstGeom>
        </p:spPr>
      </p:pic>
    </p:spTree>
    <p:extLst>
      <p:ext uri="{BB962C8B-B14F-4D97-AF65-F5344CB8AC3E}">
        <p14:creationId xmlns:p14="http://schemas.microsoft.com/office/powerpoint/2010/main" val="3043445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a:t>
            </a:r>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2"/>
          <a:stretch>
            <a:fillRect/>
          </a:stretch>
        </p:blipFill>
        <p:spPr>
          <a:xfrm>
            <a:off x="4808984" y="1188001"/>
            <a:ext cx="3981450" cy="5008640"/>
          </a:xfrm>
          <a:prstGeom prst="rect">
            <a:avLst/>
          </a:prstGeom>
        </p:spPr>
      </p:pic>
      <p:pic>
        <p:nvPicPr>
          <p:cNvPr id="10" name="Content Placeholder 9"/>
          <p:cNvPicPr>
            <a:picLocks noGrp="1" noChangeAspect="1"/>
          </p:cNvPicPr>
          <p:nvPr>
            <p:ph idx="1"/>
          </p:nvPr>
        </p:nvPicPr>
        <p:blipFill>
          <a:blip r:embed="rId3"/>
          <a:stretch>
            <a:fillRect/>
          </a:stretch>
        </p:blipFill>
        <p:spPr>
          <a:xfrm>
            <a:off x="413767" y="1172016"/>
            <a:ext cx="3981450" cy="3286125"/>
          </a:xfrm>
          <a:prstGeom prst="rect">
            <a:avLst/>
          </a:prstGeom>
        </p:spPr>
      </p:pic>
    </p:spTree>
    <p:extLst>
      <p:ext uri="{BB962C8B-B14F-4D97-AF65-F5344CB8AC3E}">
        <p14:creationId xmlns:p14="http://schemas.microsoft.com/office/powerpoint/2010/main" val="19158884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Assert </a:t>
            </a:r>
            <a:r>
              <a:rPr lang="en-IN" sz="3200" dirty="0"/>
              <a:t>Statement: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9" name="Content Placeholder 3"/>
          <p:cNvSpPr txBox="1">
            <a:spLocks/>
          </p:cNvSpPr>
          <p:nvPr/>
        </p:nvSpPr>
        <p:spPr>
          <a:xfrm>
            <a:off x="338667" y="986589"/>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The Assert statement is intended for debugging statements</a:t>
            </a:r>
          </a:p>
          <a:p>
            <a:pPr marL="342900" indent="-342900">
              <a:buFont typeface="Arial" panose="020B0604020202020204" pitchFamily="34" charset="0"/>
              <a:buChar char="•"/>
            </a:pPr>
            <a:r>
              <a:rPr lang="en-US" dirty="0" smtClean="0"/>
              <a:t>It raises an exception as soon as the condition is false</a:t>
            </a:r>
          </a:p>
          <a:p>
            <a:pPr marL="342900" indent="-342900">
              <a:buFont typeface="Arial" panose="020B0604020202020204" pitchFamily="34" charset="0"/>
              <a:buChar char="•"/>
            </a:pPr>
            <a:r>
              <a:rPr lang="en-US" dirty="0" smtClean="0"/>
              <a:t>The caller gets an exception which will go into </a:t>
            </a:r>
            <a:r>
              <a:rPr lang="en-US" dirty="0" err="1" smtClean="0"/>
              <a:t>stderr</a:t>
            </a:r>
            <a:r>
              <a:rPr lang="en-US" dirty="0" smtClean="0"/>
              <a:t> or syslog</a:t>
            </a:r>
          </a:p>
          <a:p>
            <a:pPr marL="1485763" lvl="2" indent="-342900"/>
            <a:r>
              <a:rPr lang="en-US" dirty="0" smtClean="0">
                <a:solidFill>
                  <a:srgbClr val="0070C0"/>
                </a:solidFill>
              </a:rPr>
              <a:t>assert &lt;</a:t>
            </a:r>
            <a:r>
              <a:rPr lang="en-US" dirty="0" err="1" smtClean="0">
                <a:solidFill>
                  <a:srgbClr val="0070C0"/>
                </a:solidFill>
              </a:rPr>
              <a:t>some_test</a:t>
            </a:r>
            <a:r>
              <a:rPr lang="en-US" dirty="0" smtClean="0">
                <a:solidFill>
                  <a:srgbClr val="0070C0"/>
                </a:solidFill>
              </a:rPr>
              <a:t>_&gt; ,&lt;message&gt; </a:t>
            </a:r>
          </a:p>
          <a:p>
            <a:pPr marL="342900" indent="-342900">
              <a:buFont typeface="Arial" panose="020B0604020202020204" pitchFamily="34" charset="0"/>
              <a:buChar char="•"/>
            </a:pPr>
            <a:r>
              <a:rPr lang="en-US" dirty="0" smtClean="0"/>
              <a:t>The line above can be “read” as : if &lt;</a:t>
            </a:r>
            <a:r>
              <a:rPr lang="en-US" dirty="0" err="1" smtClean="0"/>
              <a:t>some_test</a:t>
            </a:r>
            <a:r>
              <a:rPr lang="en-US" dirty="0" smtClean="0"/>
              <a:t>&gt; evaluates to False , an exception is raised and &lt;message&gt; will be output</a:t>
            </a:r>
          </a:p>
          <a:p>
            <a:pPr marL="1085761" lvl="1" indent="-342900"/>
            <a:r>
              <a:rPr lang="en-US" dirty="0" smtClean="0"/>
              <a:t>&gt;&gt;&gt; if not condition:</a:t>
            </a:r>
          </a:p>
          <a:p>
            <a:pPr marL="1942908" lvl="3" indent="-342900"/>
            <a:r>
              <a:rPr lang="en-US" dirty="0" smtClean="0"/>
              <a:t>raise </a:t>
            </a:r>
            <a:r>
              <a:rPr lang="en-US" dirty="0" err="1" smtClean="0"/>
              <a:t>AsstionError</a:t>
            </a:r>
            <a:r>
              <a:rPr lang="en-US" dirty="0" smtClean="0"/>
              <a:t>()</a:t>
            </a:r>
          </a:p>
          <a:p>
            <a:r>
              <a:rPr lang="en-US" b="1" dirty="0" smtClean="0"/>
              <a:t>Example</a:t>
            </a:r>
            <a:r>
              <a:rPr lang="en-US" dirty="0" smtClean="0"/>
              <a:t>:  </a:t>
            </a:r>
            <a:br>
              <a:rPr lang="en-US" dirty="0" smtClean="0"/>
            </a:br>
            <a:r>
              <a:rPr lang="en-US" dirty="0" smtClean="0"/>
              <a:t>  We have a loop which can </a:t>
            </a:r>
            <a:br>
              <a:rPr lang="en-US" dirty="0" smtClean="0"/>
            </a:br>
            <a:r>
              <a:rPr lang="en-US" dirty="0" smtClean="0"/>
              <a:t>result wrong if the value of </a:t>
            </a:r>
            <a:r>
              <a:rPr lang="en-US" dirty="0" err="1" smtClean="0"/>
              <a:t>i</a:t>
            </a:r>
            <a:r>
              <a:rPr lang="en-US" dirty="0" smtClean="0"/>
              <a:t>&gt;=9.</a:t>
            </a:r>
            <a:br>
              <a:rPr lang="en-US" dirty="0" smtClean="0"/>
            </a:br>
            <a:r>
              <a:rPr lang="en-US" dirty="0" smtClean="0"/>
              <a:t>Hence we can use assert </a:t>
            </a:r>
            <a:br>
              <a:rPr lang="en-US" dirty="0" smtClean="0"/>
            </a:br>
            <a:r>
              <a:rPr lang="en-US" dirty="0" smtClean="0"/>
              <a:t>statement here</a:t>
            </a:r>
          </a:p>
          <a:p>
            <a:endParaRPr lang="en-US" dirty="0"/>
          </a:p>
        </p:txBody>
      </p:sp>
      <p:pic>
        <p:nvPicPr>
          <p:cNvPr id="10" name="Picture 9"/>
          <p:cNvPicPr>
            <a:picLocks noChangeAspect="1"/>
          </p:cNvPicPr>
          <p:nvPr/>
        </p:nvPicPr>
        <p:blipFill>
          <a:blip r:embed="rId3"/>
          <a:stretch>
            <a:fillRect/>
          </a:stretch>
        </p:blipFill>
        <p:spPr>
          <a:xfrm>
            <a:off x="4953000" y="3924300"/>
            <a:ext cx="4824536" cy="2019300"/>
          </a:xfrm>
          <a:prstGeom prst="rect">
            <a:avLst/>
          </a:prstGeom>
        </p:spPr>
      </p:pic>
    </p:spTree>
    <p:extLst>
      <p:ext uri="{BB962C8B-B14F-4D97-AF65-F5344CB8AC3E}">
        <p14:creationId xmlns:p14="http://schemas.microsoft.com/office/powerpoint/2010/main" val="103578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p:cTn id="15" dur="10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9">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9">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 calcmode="lin" valueType="num">
                                      <p:cBhvr>
                                        <p:cTn id="23" dur="10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9">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9">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9">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 calcmode="lin" valueType="num">
                                      <p:cBhvr>
                                        <p:cTn id="29" dur="1000" fill="hold"/>
                                        <p:tgtEl>
                                          <p:spTgt spid="9">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9">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9">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grpId="0"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 calcmode="lin" valueType="num">
                                      <p:cBhvr>
                                        <p:cTn id="37" dur="1000" fill="hold"/>
                                        <p:tgtEl>
                                          <p:spTgt spid="9">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9">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9">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9">
                                            <p:txEl>
                                              <p:pRg st="4" end="4"/>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 calcmode="lin" valueType="num">
                                      <p:cBhvr>
                                        <p:cTn id="43" dur="1000" fill="hold"/>
                                        <p:tgtEl>
                                          <p:spTgt spid="9">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9">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9">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9">
                                            <p:txEl>
                                              <p:pRg st="5" end="5"/>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 calcmode="lin" valueType="num">
                                      <p:cBhvr>
                                        <p:cTn id="49" dur="1000" fill="hold"/>
                                        <p:tgtEl>
                                          <p:spTgt spid="9">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9">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9">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9">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9">
                                            <p:txEl>
                                              <p:pRg st="7" end="7"/>
                                            </p:txEl>
                                          </p:spTgt>
                                        </p:tgtEl>
                                        <p:attrNameLst>
                                          <p:attrName>style.visibility</p:attrName>
                                        </p:attrNameLst>
                                      </p:cBhvr>
                                      <p:to>
                                        <p:strVal val="visible"/>
                                      </p:to>
                                    </p:set>
                                    <p:anim calcmode="lin" valueType="num">
                                      <p:cBhvr>
                                        <p:cTn id="57" dur="1000" fill="hold"/>
                                        <p:tgtEl>
                                          <p:spTgt spid="9">
                                            <p:txEl>
                                              <p:pRg st="7" end="7"/>
                                            </p:txEl>
                                          </p:spTgt>
                                        </p:tgtEl>
                                        <p:attrNameLst>
                                          <p:attrName>ppt_w</p:attrName>
                                        </p:attrNameLst>
                                      </p:cBhvr>
                                      <p:tavLst>
                                        <p:tav tm="0">
                                          <p:val>
                                            <p:fltVal val="0"/>
                                          </p:val>
                                        </p:tav>
                                        <p:tav tm="100000">
                                          <p:val>
                                            <p:strVal val="#ppt_w"/>
                                          </p:val>
                                        </p:tav>
                                      </p:tavLst>
                                    </p:anim>
                                    <p:anim calcmode="lin" valueType="num">
                                      <p:cBhvr>
                                        <p:cTn id="58" dur="1000" fill="hold"/>
                                        <p:tgtEl>
                                          <p:spTgt spid="9">
                                            <p:txEl>
                                              <p:pRg st="7" end="7"/>
                                            </p:txEl>
                                          </p:spTgt>
                                        </p:tgtEl>
                                        <p:attrNameLst>
                                          <p:attrName>ppt_h</p:attrName>
                                        </p:attrNameLst>
                                      </p:cBhvr>
                                      <p:tavLst>
                                        <p:tav tm="0">
                                          <p:val>
                                            <p:fltVal val="0"/>
                                          </p:val>
                                        </p:tav>
                                        <p:tav tm="100000">
                                          <p:val>
                                            <p:strVal val="#ppt_h"/>
                                          </p:val>
                                        </p:tav>
                                      </p:tavLst>
                                    </p:anim>
                                    <p:anim calcmode="lin" valueType="num">
                                      <p:cBhvr>
                                        <p:cTn id="59" dur="1000" fill="hold"/>
                                        <p:tgtEl>
                                          <p:spTgt spid="9">
                                            <p:txEl>
                                              <p:pRg st="7" end="7"/>
                                            </p:txEl>
                                          </p:spTgt>
                                        </p:tgtEl>
                                        <p:attrNameLst>
                                          <p:attrName>style.rotation</p:attrName>
                                        </p:attrNameLst>
                                      </p:cBhvr>
                                      <p:tavLst>
                                        <p:tav tm="0">
                                          <p:val>
                                            <p:fltVal val="90"/>
                                          </p:val>
                                        </p:tav>
                                        <p:tav tm="100000">
                                          <p:val>
                                            <p:fltVal val="0"/>
                                          </p:val>
                                        </p:tav>
                                      </p:tavLst>
                                    </p:anim>
                                    <p:animEffect transition="in" filter="fade">
                                      <p:cBhvr>
                                        <p:cTn id="60" dur="10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(Assert)</a:t>
            </a:r>
            <a:endParaRPr lang="en-US" dirty="0"/>
          </a:p>
        </p:txBody>
      </p:sp>
      <p:pic>
        <p:nvPicPr>
          <p:cNvPr id="7" name="Content Placeholder 6"/>
          <p:cNvPicPr>
            <a:picLocks noGrp="1" noChangeAspect="1"/>
          </p:cNvPicPr>
          <p:nvPr>
            <p:ph idx="1"/>
          </p:nvPr>
        </p:nvPicPr>
        <p:blipFill>
          <a:blip r:embed="rId2"/>
          <a:stretch>
            <a:fillRect/>
          </a:stretch>
        </p:blipFill>
        <p:spPr>
          <a:xfrm>
            <a:off x="344488" y="1484784"/>
            <a:ext cx="2838450" cy="771525"/>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114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14350" y="2220903"/>
            <a:ext cx="4438650" cy="3790950"/>
          </a:xfrm>
          <a:prstGeom prst="rect">
            <a:avLst/>
          </a:prstGeom>
        </p:spPr>
      </p:pic>
      <p:pic>
        <p:nvPicPr>
          <p:cNvPr id="9" name="Picture 8"/>
          <p:cNvPicPr>
            <a:picLocks noChangeAspect="1"/>
          </p:cNvPicPr>
          <p:nvPr/>
        </p:nvPicPr>
        <p:blipFill>
          <a:blip r:embed="rId4"/>
          <a:stretch>
            <a:fillRect/>
          </a:stretch>
        </p:blipFill>
        <p:spPr>
          <a:xfrm>
            <a:off x="5357526" y="1870546"/>
            <a:ext cx="3581400" cy="742950"/>
          </a:xfrm>
          <a:prstGeom prst="rect">
            <a:avLst/>
          </a:prstGeom>
        </p:spPr>
      </p:pic>
    </p:spTree>
    <p:extLst>
      <p:ext uri="{BB962C8B-B14F-4D97-AF65-F5344CB8AC3E}">
        <p14:creationId xmlns:p14="http://schemas.microsoft.com/office/powerpoint/2010/main" val="36880316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Ignore </a:t>
            </a:r>
            <a:r>
              <a:rPr lang="en-IN" sz="3200" dirty="0"/>
              <a:t>Errors: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Errors can be ignored without handling them in the program. We can do it using pass in except block of error handling section like below.</a:t>
            </a:r>
          </a:p>
          <a:p>
            <a:r>
              <a:rPr lang="en-US" dirty="0" smtClean="0"/>
              <a:t>-&gt; try:</a:t>
            </a:r>
          </a:p>
          <a:p>
            <a:r>
              <a:rPr lang="en-US" dirty="0" smtClean="0"/>
              <a:t>	data = </a:t>
            </a:r>
            <a:r>
              <a:rPr lang="en-US" dirty="0" err="1" smtClean="0"/>
              <a:t>something_that_can_go_wrong</a:t>
            </a:r>
            <a:endParaRPr lang="en-US" dirty="0" smtClean="0"/>
          </a:p>
          <a:p>
            <a:r>
              <a:rPr lang="en-US" dirty="0" smtClean="0"/>
              <a:t>-&gt;except:</a:t>
            </a:r>
          </a:p>
          <a:p>
            <a:r>
              <a:rPr lang="en-US" dirty="0" smtClean="0"/>
              <a:t>	pass</a:t>
            </a:r>
            <a:endParaRPr lang="en-US" dirty="0"/>
          </a:p>
        </p:txBody>
      </p:sp>
      <p:pic>
        <p:nvPicPr>
          <p:cNvPr id="8" name="Picture 7"/>
          <p:cNvPicPr>
            <a:picLocks noChangeAspect="1"/>
          </p:cNvPicPr>
          <p:nvPr/>
        </p:nvPicPr>
        <p:blipFill>
          <a:blip r:embed="rId3"/>
          <a:stretch>
            <a:fillRect/>
          </a:stretch>
        </p:blipFill>
        <p:spPr>
          <a:xfrm>
            <a:off x="2720752" y="2955437"/>
            <a:ext cx="6638925" cy="2039873"/>
          </a:xfrm>
          <a:prstGeom prst="rect">
            <a:avLst/>
          </a:prstGeom>
        </p:spPr>
      </p:pic>
      <p:pic>
        <p:nvPicPr>
          <p:cNvPr id="11" name="Picture 10"/>
          <p:cNvPicPr>
            <a:picLocks noChangeAspect="1"/>
          </p:cNvPicPr>
          <p:nvPr/>
        </p:nvPicPr>
        <p:blipFill>
          <a:blip r:embed="rId4"/>
          <a:stretch>
            <a:fillRect/>
          </a:stretch>
        </p:blipFill>
        <p:spPr>
          <a:xfrm>
            <a:off x="338667" y="5229225"/>
            <a:ext cx="9438869" cy="714375"/>
          </a:xfrm>
          <a:prstGeom prst="rect">
            <a:avLst/>
          </a:prstGeom>
        </p:spPr>
      </p:pic>
    </p:spTree>
    <p:extLst>
      <p:ext uri="{BB962C8B-B14F-4D97-AF65-F5344CB8AC3E}">
        <p14:creationId xmlns:p14="http://schemas.microsoft.com/office/powerpoint/2010/main" val="345504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Built-in </a:t>
            </a:r>
            <a:r>
              <a:rPr lang="en-IN" sz="3200" dirty="0"/>
              <a:t>Functions: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9" name="Content Placeholder 3"/>
          <p:cNvSpPr txBox="1">
            <a:spLocks/>
          </p:cNvSpPr>
          <p:nvPr/>
        </p:nvSpPr>
        <p:spPr>
          <a:xfrm>
            <a:off x="200473"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Built-in functions are the functions which are built into (already available) Python and can be accessed by end-users.</a:t>
            </a:r>
          </a:p>
          <a:p>
            <a:pPr marL="342900" indent="-342900">
              <a:buFont typeface="Arial" panose="020B0604020202020204" pitchFamily="34" charset="0"/>
              <a:buChar char="•"/>
            </a:pPr>
            <a:r>
              <a:rPr lang="en-US" dirty="0" smtClean="0"/>
              <a:t>Some common built-in functions:</a:t>
            </a:r>
          </a:p>
          <a:p>
            <a:endParaRPr lang="en-US" dirty="0"/>
          </a:p>
        </p:txBody>
      </p:sp>
      <p:pic>
        <p:nvPicPr>
          <p:cNvPr id="10" name="Picture 9"/>
          <p:cNvPicPr>
            <a:picLocks noChangeAspect="1"/>
          </p:cNvPicPr>
          <p:nvPr/>
        </p:nvPicPr>
        <p:blipFill>
          <a:blip r:embed="rId3"/>
          <a:stretch>
            <a:fillRect/>
          </a:stretch>
        </p:blipFill>
        <p:spPr>
          <a:xfrm>
            <a:off x="6753200" y="1798713"/>
            <a:ext cx="1981200" cy="4391025"/>
          </a:xfrm>
          <a:prstGeom prst="rect">
            <a:avLst/>
          </a:prstGeom>
        </p:spPr>
      </p:pic>
    </p:spTree>
    <p:extLst>
      <p:ext uri="{BB962C8B-B14F-4D97-AF65-F5344CB8AC3E}">
        <p14:creationId xmlns:p14="http://schemas.microsoft.com/office/powerpoint/2010/main" val="397195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 calcmode="lin" valueType="num">
                                      <p:cBhvr>
                                        <p:cTn id="15" dur="10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9">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9">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REGULAR </a:t>
            </a:r>
            <a:r>
              <a:rPr lang="en-IN" sz="3200" dirty="0"/>
              <a:t>EXPRESSIONS: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164468" y="980728"/>
            <a:ext cx="9577064"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A Regular Expression (abbreviated Regex or </a:t>
            </a:r>
            <a:r>
              <a:rPr lang="en-US" dirty="0" err="1" smtClean="0"/>
              <a:t>Regexp</a:t>
            </a:r>
            <a:r>
              <a:rPr lang="en-US" dirty="0" smtClean="0"/>
              <a:t>) is a sequence of </a:t>
            </a:r>
            <a:r>
              <a:rPr lang="en-US" dirty="0" smtClean="0">
                <a:solidFill>
                  <a:srgbClr val="0070C0"/>
                </a:solidFill>
              </a:rPr>
              <a:t>characters</a:t>
            </a:r>
            <a:r>
              <a:rPr lang="en-US" dirty="0" smtClean="0"/>
              <a:t> that forms a search pattern, mainly to use in </a:t>
            </a:r>
            <a:r>
              <a:rPr lang="en-US" dirty="0" smtClean="0">
                <a:solidFill>
                  <a:srgbClr val="0070C0"/>
                </a:solidFill>
              </a:rPr>
              <a:t>pattern matching </a:t>
            </a:r>
            <a:r>
              <a:rPr lang="en-US" dirty="0" smtClean="0"/>
              <a:t>with </a:t>
            </a:r>
            <a:r>
              <a:rPr lang="en-US" dirty="0" smtClean="0">
                <a:solidFill>
                  <a:srgbClr val="0070C0"/>
                </a:solidFill>
              </a:rPr>
              <a:t>strings</a:t>
            </a:r>
            <a:r>
              <a:rPr lang="en-US" dirty="0" smtClean="0"/>
              <a:t>, or </a:t>
            </a:r>
            <a:r>
              <a:rPr lang="en-US" dirty="0" smtClean="0">
                <a:solidFill>
                  <a:srgbClr val="0070C0"/>
                </a:solidFill>
              </a:rPr>
              <a:t>string matching</a:t>
            </a:r>
            <a:r>
              <a:rPr lang="en-US" dirty="0" smtClean="0"/>
              <a:t>, </a:t>
            </a:r>
            <a:r>
              <a:rPr lang="en-US" dirty="0" err="1" smtClean="0"/>
              <a:t>i.e</a:t>
            </a:r>
            <a:r>
              <a:rPr lang="en-US" dirty="0" smtClean="0"/>
              <a:t>: “find and replace” –like operations</a:t>
            </a:r>
          </a:p>
          <a:p>
            <a:endParaRPr lang="en-US" dirty="0" smtClean="0"/>
          </a:p>
          <a:p>
            <a:pPr marL="342900" indent="-342900">
              <a:buFont typeface="Arial" panose="020B0604020202020204" pitchFamily="34" charset="0"/>
              <a:buChar char="•"/>
            </a:pPr>
            <a:r>
              <a:rPr lang="en-US" dirty="0" smtClean="0"/>
              <a:t>Each character in a regular expression is either a meta-character with its special meaning, or a regular character with its literal meaning.</a:t>
            </a:r>
          </a:p>
          <a:p>
            <a:r>
              <a:rPr lang="en-US" dirty="0" smtClean="0"/>
              <a:t> </a:t>
            </a:r>
          </a:p>
          <a:p>
            <a:pPr marL="342900" indent="-342900">
              <a:buFont typeface="Arial" panose="020B0604020202020204" pitchFamily="34" charset="0"/>
              <a:buChar char="•"/>
            </a:pPr>
            <a:r>
              <a:rPr lang="en-US" dirty="0" smtClean="0"/>
              <a:t>RE(Regular Expression) is supported by many programming languages </a:t>
            </a:r>
            <a:r>
              <a:rPr lang="en-US" dirty="0" err="1" smtClean="0"/>
              <a:t>incluing</a:t>
            </a:r>
            <a:r>
              <a:rPr lang="en-US" dirty="0" smtClean="0"/>
              <a:t> Python</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Python uses built-in “</a:t>
            </a:r>
            <a:r>
              <a:rPr lang="en-US" dirty="0" smtClean="0">
                <a:solidFill>
                  <a:srgbClr val="0070C0"/>
                </a:solidFill>
              </a:rPr>
              <a:t>re</a:t>
            </a:r>
            <a:r>
              <a:rPr lang="en-US" dirty="0" smtClean="0"/>
              <a:t>” module for </a:t>
            </a:r>
            <a:r>
              <a:rPr lang="en-US" dirty="0" err="1" smtClean="0"/>
              <a:t>RegExp</a:t>
            </a:r>
            <a:r>
              <a:rPr lang="en-US" dirty="0" smtClean="0"/>
              <a:t> work</a:t>
            </a:r>
          </a:p>
          <a:p>
            <a:endParaRPr lang="en-US" dirty="0" smtClean="0"/>
          </a:p>
          <a:p>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5244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p:cTn id="15"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p:cTn id="23"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 calcmode="lin" valueType="num">
                                      <p:cBhvr>
                                        <p:cTn id="39"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Why </a:t>
            </a:r>
            <a:r>
              <a:rPr lang="en-IN" sz="3200" dirty="0"/>
              <a:t>RE?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8"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RE are portable (almost same syntax in all languages)</a:t>
            </a:r>
          </a:p>
          <a:p>
            <a:endParaRPr lang="en-US" dirty="0" smtClean="0"/>
          </a:p>
          <a:p>
            <a:pPr marL="342900" indent="-342900">
              <a:buFont typeface="Arial" panose="020B0604020202020204" pitchFamily="34" charset="0"/>
              <a:buChar char="•"/>
            </a:pPr>
            <a:r>
              <a:rPr lang="en-US" dirty="0" smtClean="0"/>
              <a:t>They can help you to write shorter code and saves time</a:t>
            </a:r>
          </a:p>
          <a:p>
            <a:pPr marL="0" indent="0">
              <a:buNone/>
            </a:pPr>
            <a:r>
              <a:rPr lang="en-US" dirty="0" smtClean="0"/>
              <a:t> </a:t>
            </a:r>
          </a:p>
          <a:p>
            <a:pPr marL="342900" indent="-342900">
              <a:buFont typeface="Arial" panose="020B0604020202020204" pitchFamily="34" charset="0"/>
              <a:buChar char="•"/>
            </a:pPr>
            <a:r>
              <a:rPr lang="en-US" dirty="0" smtClean="0"/>
              <a:t>Regular Expressions are fast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Use regular expressions to:</a:t>
            </a:r>
          </a:p>
          <a:p>
            <a:pPr marL="1485763" lvl="2" indent="-342900"/>
            <a:r>
              <a:rPr lang="en-US" dirty="0" smtClean="0"/>
              <a:t>Search a string (Search and Match)</a:t>
            </a:r>
          </a:p>
          <a:p>
            <a:pPr marL="1485763" lvl="2" indent="-342900"/>
            <a:r>
              <a:rPr lang="en-US" dirty="0" smtClean="0"/>
              <a:t>Replace part of a string (sub)</a:t>
            </a:r>
          </a:p>
          <a:p>
            <a:pPr marL="1485763" lvl="2" indent="-342900"/>
            <a:r>
              <a:rPr lang="en-US" dirty="0" smtClean="0"/>
              <a:t>Break strings into smaller pieces (split)</a:t>
            </a:r>
          </a:p>
          <a:p>
            <a:endParaRPr lang="en-US" dirty="0" smtClean="0"/>
          </a:p>
          <a:p>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26493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p:cTn id="15" dur="1000" fill="hold"/>
                                        <p:tgtEl>
                                          <p:spTgt spid="8">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8">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8">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 calcmode="lin" valueType="num">
                                      <p:cBhvr>
                                        <p:cTn id="23" dur="10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8">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8">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p:cTn id="31" dur="10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8">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8">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anim calcmode="lin" valueType="num">
                                      <p:cBhvr>
                                        <p:cTn id="39" dur="1000" fill="hold"/>
                                        <p:tgtEl>
                                          <p:spTgt spid="8">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8">
                                            <p:txEl>
                                              <p:pRg st="6" end="6"/>
                                            </p:txEl>
                                          </p:spTgt>
                                        </p:tgtEl>
                                        <p:attrNameLst>
                                          <p:attrName>ppt_h</p:attrName>
                                        </p:attrNameLst>
                                      </p:cBhvr>
                                      <p:tavLst>
                                        <p:tav tm="0">
                                          <p:val>
                                            <p:fltVal val="0"/>
                                          </p:val>
                                        </p:tav>
                                        <p:tav tm="100000">
                                          <p:val>
                                            <p:strVal val="#ppt_h"/>
                                          </p:val>
                                        </p:tav>
                                      </p:tavLst>
                                    </p:anim>
                                    <p:anim calcmode="lin" valueType="num">
                                      <p:cBhvr>
                                        <p:cTn id="41" dur="1000" fill="hold"/>
                                        <p:tgtEl>
                                          <p:spTgt spid="8">
                                            <p:txEl>
                                              <p:pRg st="6" end="6"/>
                                            </p:txEl>
                                          </p:spTgt>
                                        </p:tgtEl>
                                        <p:attrNameLst>
                                          <p:attrName>style.rotation</p:attrName>
                                        </p:attrNameLst>
                                      </p:cBhvr>
                                      <p:tavLst>
                                        <p:tav tm="0">
                                          <p:val>
                                            <p:fltVal val="90"/>
                                          </p:val>
                                        </p:tav>
                                        <p:tav tm="100000">
                                          <p:val>
                                            <p:fltVal val="0"/>
                                          </p:val>
                                        </p:tav>
                                      </p:tavLst>
                                    </p:anim>
                                    <p:animEffect transition="in" filter="fade">
                                      <p:cBhvr>
                                        <p:cTn id="42" dur="1000"/>
                                        <p:tgtEl>
                                          <p:spTgt spid="8">
                                            <p:txEl>
                                              <p:pRg st="6" end="6"/>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anim calcmode="lin" valueType="num">
                                      <p:cBhvr>
                                        <p:cTn id="45" dur="1000" fill="hold"/>
                                        <p:tgtEl>
                                          <p:spTgt spid="8">
                                            <p:txEl>
                                              <p:pRg st="7" end="7"/>
                                            </p:txEl>
                                          </p:spTgt>
                                        </p:tgtEl>
                                        <p:attrNameLst>
                                          <p:attrName>ppt_w</p:attrName>
                                        </p:attrNameLst>
                                      </p:cBhvr>
                                      <p:tavLst>
                                        <p:tav tm="0">
                                          <p:val>
                                            <p:fltVal val="0"/>
                                          </p:val>
                                        </p:tav>
                                        <p:tav tm="100000">
                                          <p:val>
                                            <p:strVal val="#ppt_w"/>
                                          </p:val>
                                        </p:tav>
                                      </p:tavLst>
                                    </p:anim>
                                    <p:anim calcmode="lin" valueType="num">
                                      <p:cBhvr>
                                        <p:cTn id="46" dur="1000" fill="hold"/>
                                        <p:tgtEl>
                                          <p:spTgt spid="8">
                                            <p:txEl>
                                              <p:pRg st="7" end="7"/>
                                            </p:txEl>
                                          </p:spTgt>
                                        </p:tgtEl>
                                        <p:attrNameLst>
                                          <p:attrName>ppt_h</p:attrName>
                                        </p:attrNameLst>
                                      </p:cBhvr>
                                      <p:tavLst>
                                        <p:tav tm="0">
                                          <p:val>
                                            <p:fltVal val="0"/>
                                          </p:val>
                                        </p:tav>
                                        <p:tav tm="100000">
                                          <p:val>
                                            <p:strVal val="#ppt_h"/>
                                          </p:val>
                                        </p:tav>
                                      </p:tavLst>
                                    </p:anim>
                                    <p:anim calcmode="lin" valueType="num">
                                      <p:cBhvr>
                                        <p:cTn id="47" dur="1000" fill="hold"/>
                                        <p:tgtEl>
                                          <p:spTgt spid="8">
                                            <p:txEl>
                                              <p:pRg st="7" end="7"/>
                                            </p:txEl>
                                          </p:spTgt>
                                        </p:tgtEl>
                                        <p:attrNameLst>
                                          <p:attrName>style.rotation</p:attrName>
                                        </p:attrNameLst>
                                      </p:cBhvr>
                                      <p:tavLst>
                                        <p:tav tm="0">
                                          <p:val>
                                            <p:fltVal val="90"/>
                                          </p:val>
                                        </p:tav>
                                        <p:tav tm="100000">
                                          <p:val>
                                            <p:fltVal val="0"/>
                                          </p:val>
                                        </p:tav>
                                      </p:tavLst>
                                    </p:anim>
                                    <p:animEffect transition="in" filter="fade">
                                      <p:cBhvr>
                                        <p:cTn id="48" dur="1000"/>
                                        <p:tgtEl>
                                          <p:spTgt spid="8">
                                            <p:txEl>
                                              <p:pRg st="7" end="7"/>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 calcmode="lin" valueType="num">
                                      <p:cBhvr>
                                        <p:cTn id="51" dur="1000" fill="hold"/>
                                        <p:tgtEl>
                                          <p:spTgt spid="8">
                                            <p:txEl>
                                              <p:pRg st="8" end="8"/>
                                            </p:txEl>
                                          </p:spTgt>
                                        </p:tgtEl>
                                        <p:attrNameLst>
                                          <p:attrName>ppt_w</p:attrName>
                                        </p:attrNameLst>
                                      </p:cBhvr>
                                      <p:tavLst>
                                        <p:tav tm="0">
                                          <p:val>
                                            <p:fltVal val="0"/>
                                          </p:val>
                                        </p:tav>
                                        <p:tav tm="100000">
                                          <p:val>
                                            <p:strVal val="#ppt_w"/>
                                          </p:val>
                                        </p:tav>
                                      </p:tavLst>
                                    </p:anim>
                                    <p:anim calcmode="lin" valueType="num">
                                      <p:cBhvr>
                                        <p:cTn id="52" dur="1000" fill="hold"/>
                                        <p:tgtEl>
                                          <p:spTgt spid="8">
                                            <p:txEl>
                                              <p:pRg st="8" end="8"/>
                                            </p:txEl>
                                          </p:spTgt>
                                        </p:tgtEl>
                                        <p:attrNameLst>
                                          <p:attrName>ppt_h</p:attrName>
                                        </p:attrNameLst>
                                      </p:cBhvr>
                                      <p:tavLst>
                                        <p:tav tm="0">
                                          <p:val>
                                            <p:fltVal val="0"/>
                                          </p:val>
                                        </p:tav>
                                        <p:tav tm="100000">
                                          <p:val>
                                            <p:strVal val="#ppt_h"/>
                                          </p:val>
                                        </p:tav>
                                      </p:tavLst>
                                    </p:anim>
                                    <p:anim calcmode="lin" valueType="num">
                                      <p:cBhvr>
                                        <p:cTn id="53" dur="1000" fill="hold"/>
                                        <p:tgtEl>
                                          <p:spTgt spid="8">
                                            <p:txEl>
                                              <p:pRg st="8" end="8"/>
                                            </p:txEl>
                                          </p:spTgt>
                                        </p:tgtEl>
                                        <p:attrNameLst>
                                          <p:attrName>style.rotation</p:attrName>
                                        </p:attrNameLst>
                                      </p:cBhvr>
                                      <p:tavLst>
                                        <p:tav tm="0">
                                          <p:val>
                                            <p:fltVal val="90"/>
                                          </p:val>
                                        </p:tav>
                                        <p:tav tm="100000">
                                          <p:val>
                                            <p:fltVal val="0"/>
                                          </p:val>
                                        </p:tav>
                                      </p:tavLst>
                                    </p:anim>
                                    <p:animEffect transition="in" filter="fade">
                                      <p:cBhvr>
                                        <p:cTn id="54" dur="1000"/>
                                        <p:tgtEl>
                                          <p:spTgt spid="8">
                                            <p:txEl>
                                              <p:pRg st="8" end="8"/>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anim calcmode="lin" valueType="num">
                                      <p:cBhvr>
                                        <p:cTn id="57" dur="1000" fill="hold"/>
                                        <p:tgtEl>
                                          <p:spTgt spid="8">
                                            <p:txEl>
                                              <p:pRg st="9" end="9"/>
                                            </p:txEl>
                                          </p:spTgt>
                                        </p:tgtEl>
                                        <p:attrNameLst>
                                          <p:attrName>ppt_w</p:attrName>
                                        </p:attrNameLst>
                                      </p:cBhvr>
                                      <p:tavLst>
                                        <p:tav tm="0">
                                          <p:val>
                                            <p:fltVal val="0"/>
                                          </p:val>
                                        </p:tav>
                                        <p:tav tm="100000">
                                          <p:val>
                                            <p:strVal val="#ppt_w"/>
                                          </p:val>
                                        </p:tav>
                                      </p:tavLst>
                                    </p:anim>
                                    <p:anim calcmode="lin" valueType="num">
                                      <p:cBhvr>
                                        <p:cTn id="58" dur="1000" fill="hold"/>
                                        <p:tgtEl>
                                          <p:spTgt spid="8">
                                            <p:txEl>
                                              <p:pRg st="9" end="9"/>
                                            </p:txEl>
                                          </p:spTgt>
                                        </p:tgtEl>
                                        <p:attrNameLst>
                                          <p:attrName>ppt_h</p:attrName>
                                        </p:attrNameLst>
                                      </p:cBhvr>
                                      <p:tavLst>
                                        <p:tav tm="0">
                                          <p:val>
                                            <p:fltVal val="0"/>
                                          </p:val>
                                        </p:tav>
                                        <p:tav tm="100000">
                                          <p:val>
                                            <p:strVal val="#ppt_h"/>
                                          </p:val>
                                        </p:tav>
                                      </p:tavLst>
                                    </p:anim>
                                    <p:anim calcmode="lin" valueType="num">
                                      <p:cBhvr>
                                        <p:cTn id="59" dur="1000" fill="hold"/>
                                        <p:tgtEl>
                                          <p:spTgt spid="8">
                                            <p:txEl>
                                              <p:pRg st="9" end="9"/>
                                            </p:txEl>
                                          </p:spTgt>
                                        </p:tgtEl>
                                        <p:attrNameLst>
                                          <p:attrName>style.rotation</p:attrName>
                                        </p:attrNameLst>
                                      </p:cBhvr>
                                      <p:tavLst>
                                        <p:tav tm="0">
                                          <p:val>
                                            <p:fltVal val="90"/>
                                          </p:val>
                                        </p:tav>
                                        <p:tav tm="100000">
                                          <p:val>
                                            <p:fltVal val="0"/>
                                          </p:val>
                                        </p:tav>
                                      </p:tavLst>
                                    </p:anim>
                                    <p:animEffect transition="in" filter="fade">
                                      <p:cBhvr>
                                        <p:cTn id="60" dur="10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Why </a:t>
            </a:r>
            <a:r>
              <a:rPr lang="en-IN" sz="3200" dirty="0"/>
              <a:t>RE?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8"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RE are portable (almost same syntax in all languages)</a:t>
            </a:r>
          </a:p>
          <a:p>
            <a:endParaRPr lang="en-US" dirty="0" smtClean="0"/>
          </a:p>
          <a:p>
            <a:pPr marL="342900" indent="-342900">
              <a:buFont typeface="Arial" panose="020B0604020202020204" pitchFamily="34" charset="0"/>
              <a:buChar char="•"/>
            </a:pPr>
            <a:r>
              <a:rPr lang="en-US" dirty="0" smtClean="0"/>
              <a:t>They can help you to write shorter code and saves time</a:t>
            </a:r>
          </a:p>
          <a:p>
            <a:pPr marL="0" indent="0">
              <a:buNone/>
            </a:pPr>
            <a:r>
              <a:rPr lang="en-US" dirty="0" smtClean="0"/>
              <a:t> </a:t>
            </a:r>
          </a:p>
          <a:p>
            <a:pPr marL="342900" indent="-342900">
              <a:buFont typeface="Arial" panose="020B0604020202020204" pitchFamily="34" charset="0"/>
              <a:buChar char="•"/>
            </a:pPr>
            <a:r>
              <a:rPr lang="en-US" dirty="0" smtClean="0"/>
              <a:t>Regular Expressions are fast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Use regular expressions to:</a:t>
            </a:r>
          </a:p>
          <a:p>
            <a:pPr marL="1485763" lvl="2" indent="-342900"/>
            <a:r>
              <a:rPr lang="en-US" dirty="0" smtClean="0"/>
              <a:t>Search a string (Search and Match)</a:t>
            </a:r>
          </a:p>
          <a:p>
            <a:pPr marL="1485763" lvl="2" indent="-342900"/>
            <a:r>
              <a:rPr lang="en-US" dirty="0" smtClean="0"/>
              <a:t>Replace part of a string (sub)</a:t>
            </a:r>
          </a:p>
          <a:p>
            <a:pPr marL="1485763" lvl="2" indent="-342900"/>
            <a:r>
              <a:rPr lang="en-US" dirty="0" smtClean="0"/>
              <a:t>Break strings into smaller pieces (split)</a:t>
            </a:r>
          </a:p>
          <a:p>
            <a:endParaRPr lang="en-US" dirty="0" smtClean="0"/>
          </a:p>
          <a:p>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32876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p:cTn id="15" dur="1000" fill="hold"/>
                                        <p:tgtEl>
                                          <p:spTgt spid="8">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8">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8">
                                            <p:txEl>
                                              <p:pRg st="2" end="2"/>
                                            </p:txEl>
                                          </p:spTgt>
                                        </p:tgtEl>
                                        <p:attrNameLst>
                                          <p:attrName>style.rotation</p:attrName>
                                        </p:attrNameLst>
                                      </p:cBhvr>
                                      <p:tavLst>
                                        <p:tav tm="0">
                                          <p:val>
                                            <p:fltVal val="90"/>
                                          </p:val>
                                        </p:tav>
                                        <p:tav tm="100000">
                                          <p:val>
                                            <p:fltVal val="0"/>
                                          </p:val>
                                        </p:tav>
                                      </p:tavLst>
                                    </p:anim>
                                    <p:animEffect transition="in" filter="fade">
                                      <p:cBhvr>
                                        <p:cTn id="18" dur="10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 calcmode="lin" valueType="num">
                                      <p:cBhvr>
                                        <p:cTn id="23" dur="1000" fill="hold"/>
                                        <p:tgtEl>
                                          <p:spTgt spid="8">
                                            <p:txEl>
                                              <p:pRg st="3" end="3"/>
                                            </p:txEl>
                                          </p:spTgt>
                                        </p:tgtEl>
                                        <p:attrNameLst>
                                          <p:attrName>ppt_w</p:attrName>
                                        </p:attrNameLst>
                                      </p:cBhvr>
                                      <p:tavLst>
                                        <p:tav tm="0">
                                          <p:val>
                                            <p:fltVal val="0"/>
                                          </p:val>
                                        </p:tav>
                                        <p:tav tm="100000">
                                          <p:val>
                                            <p:strVal val="#ppt_w"/>
                                          </p:val>
                                        </p:tav>
                                      </p:tavLst>
                                    </p:anim>
                                    <p:anim calcmode="lin" valueType="num">
                                      <p:cBhvr>
                                        <p:cTn id="24" dur="1000" fill="hold"/>
                                        <p:tgtEl>
                                          <p:spTgt spid="8">
                                            <p:txEl>
                                              <p:pRg st="3" end="3"/>
                                            </p:txEl>
                                          </p:spTgt>
                                        </p:tgtEl>
                                        <p:attrNameLst>
                                          <p:attrName>ppt_h</p:attrName>
                                        </p:attrNameLst>
                                      </p:cBhvr>
                                      <p:tavLst>
                                        <p:tav tm="0">
                                          <p:val>
                                            <p:fltVal val="0"/>
                                          </p:val>
                                        </p:tav>
                                        <p:tav tm="100000">
                                          <p:val>
                                            <p:strVal val="#ppt_h"/>
                                          </p:val>
                                        </p:tav>
                                      </p:tavLst>
                                    </p:anim>
                                    <p:anim calcmode="lin" valueType="num">
                                      <p:cBhvr>
                                        <p:cTn id="25" dur="1000" fill="hold"/>
                                        <p:tgtEl>
                                          <p:spTgt spid="8">
                                            <p:txEl>
                                              <p:pRg st="3" end="3"/>
                                            </p:txEl>
                                          </p:spTgt>
                                        </p:tgtEl>
                                        <p:attrNameLst>
                                          <p:attrName>style.rotation</p:attrName>
                                        </p:attrNameLst>
                                      </p:cBhvr>
                                      <p:tavLst>
                                        <p:tav tm="0">
                                          <p:val>
                                            <p:fltVal val="90"/>
                                          </p:val>
                                        </p:tav>
                                        <p:tav tm="100000">
                                          <p:val>
                                            <p:fltVal val="0"/>
                                          </p:val>
                                        </p:tav>
                                      </p:tavLst>
                                    </p:anim>
                                    <p:animEffect transition="in" filter="fade">
                                      <p:cBhvr>
                                        <p:cTn id="26" dur="10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p:cTn id="31" dur="10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8">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8">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anim calcmode="lin" valueType="num">
                                      <p:cBhvr>
                                        <p:cTn id="39" dur="1000" fill="hold"/>
                                        <p:tgtEl>
                                          <p:spTgt spid="8">
                                            <p:txEl>
                                              <p:pRg st="6" end="6"/>
                                            </p:txEl>
                                          </p:spTgt>
                                        </p:tgtEl>
                                        <p:attrNameLst>
                                          <p:attrName>ppt_w</p:attrName>
                                        </p:attrNameLst>
                                      </p:cBhvr>
                                      <p:tavLst>
                                        <p:tav tm="0">
                                          <p:val>
                                            <p:fltVal val="0"/>
                                          </p:val>
                                        </p:tav>
                                        <p:tav tm="100000">
                                          <p:val>
                                            <p:strVal val="#ppt_w"/>
                                          </p:val>
                                        </p:tav>
                                      </p:tavLst>
                                    </p:anim>
                                    <p:anim calcmode="lin" valueType="num">
                                      <p:cBhvr>
                                        <p:cTn id="40" dur="1000" fill="hold"/>
                                        <p:tgtEl>
                                          <p:spTgt spid="8">
                                            <p:txEl>
                                              <p:pRg st="6" end="6"/>
                                            </p:txEl>
                                          </p:spTgt>
                                        </p:tgtEl>
                                        <p:attrNameLst>
                                          <p:attrName>ppt_h</p:attrName>
                                        </p:attrNameLst>
                                      </p:cBhvr>
                                      <p:tavLst>
                                        <p:tav tm="0">
                                          <p:val>
                                            <p:fltVal val="0"/>
                                          </p:val>
                                        </p:tav>
                                        <p:tav tm="100000">
                                          <p:val>
                                            <p:strVal val="#ppt_h"/>
                                          </p:val>
                                        </p:tav>
                                      </p:tavLst>
                                    </p:anim>
                                    <p:anim calcmode="lin" valueType="num">
                                      <p:cBhvr>
                                        <p:cTn id="41" dur="1000" fill="hold"/>
                                        <p:tgtEl>
                                          <p:spTgt spid="8">
                                            <p:txEl>
                                              <p:pRg st="6" end="6"/>
                                            </p:txEl>
                                          </p:spTgt>
                                        </p:tgtEl>
                                        <p:attrNameLst>
                                          <p:attrName>style.rotation</p:attrName>
                                        </p:attrNameLst>
                                      </p:cBhvr>
                                      <p:tavLst>
                                        <p:tav tm="0">
                                          <p:val>
                                            <p:fltVal val="90"/>
                                          </p:val>
                                        </p:tav>
                                        <p:tav tm="100000">
                                          <p:val>
                                            <p:fltVal val="0"/>
                                          </p:val>
                                        </p:tav>
                                      </p:tavLst>
                                    </p:anim>
                                    <p:animEffect transition="in" filter="fade">
                                      <p:cBhvr>
                                        <p:cTn id="42" dur="1000"/>
                                        <p:tgtEl>
                                          <p:spTgt spid="8">
                                            <p:txEl>
                                              <p:pRg st="6" end="6"/>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anim calcmode="lin" valueType="num">
                                      <p:cBhvr>
                                        <p:cTn id="45" dur="1000" fill="hold"/>
                                        <p:tgtEl>
                                          <p:spTgt spid="8">
                                            <p:txEl>
                                              <p:pRg st="7" end="7"/>
                                            </p:txEl>
                                          </p:spTgt>
                                        </p:tgtEl>
                                        <p:attrNameLst>
                                          <p:attrName>ppt_w</p:attrName>
                                        </p:attrNameLst>
                                      </p:cBhvr>
                                      <p:tavLst>
                                        <p:tav tm="0">
                                          <p:val>
                                            <p:fltVal val="0"/>
                                          </p:val>
                                        </p:tav>
                                        <p:tav tm="100000">
                                          <p:val>
                                            <p:strVal val="#ppt_w"/>
                                          </p:val>
                                        </p:tav>
                                      </p:tavLst>
                                    </p:anim>
                                    <p:anim calcmode="lin" valueType="num">
                                      <p:cBhvr>
                                        <p:cTn id="46" dur="1000" fill="hold"/>
                                        <p:tgtEl>
                                          <p:spTgt spid="8">
                                            <p:txEl>
                                              <p:pRg st="7" end="7"/>
                                            </p:txEl>
                                          </p:spTgt>
                                        </p:tgtEl>
                                        <p:attrNameLst>
                                          <p:attrName>ppt_h</p:attrName>
                                        </p:attrNameLst>
                                      </p:cBhvr>
                                      <p:tavLst>
                                        <p:tav tm="0">
                                          <p:val>
                                            <p:fltVal val="0"/>
                                          </p:val>
                                        </p:tav>
                                        <p:tav tm="100000">
                                          <p:val>
                                            <p:strVal val="#ppt_h"/>
                                          </p:val>
                                        </p:tav>
                                      </p:tavLst>
                                    </p:anim>
                                    <p:anim calcmode="lin" valueType="num">
                                      <p:cBhvr>
                                        <p:cTn id="47" dur="1000" fill="hold"/>
                                        <p:tgtEl>
                                          <p:spTgt spid="8">
                                            <p:txEl>
                                              <p:pRg st="7" end="7"/>
                                            </p:txEl>
                                          </p:spTgt>
                                        </p:tgtEl>
                                        <p:attrNameLst>
                                          <p:attrName>style.rotation</p:attrName>
                                        </p:attrNameLst>
                                      </p:cBhvr>
                                      <p:tavLst>
                                        <p:tav tm="0">
                                          <p:val>
                                            <p:fltVal val="90"/>
                                          </p:val>
                                        </p:tav>
                                        <p:tav tm="100000">
                                          <p:val>
                                            <p:fltVal val="0"/>
                                          </p:val>
                                        </p:tav>
                                      </p:tavLst>
                                    </p:anim>
                                    <p:animEffect transition="in" filter="fade">
                                      <p:cBhvr>
                                        <p:cTn id="48" dur="1000"/>
                                        <p:tgtEl>
                                          <p:spTgt spid="8">
                                            <p:txEl>
                                              <p:pRg st="7" end="7"/>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8">
                                            <p:txEl>
                                              <p:pRg st="8" end="8"/>
                                            </p:txEl>
                                          </p:spTgt>
                                        </p:tgtEl>
                                        <p:attrNameLst>
                                          <p:attrName>style.visibility</p:attrName>
                                        </p:attrNameLst>
                                      </p:cBhvr>
                                      <p:to>
                                        <p:strVal val="visible"/>
                                      </p:to>
                                    </p:set>
                                    <p:anim calcmode="lin" valueType="num">
                                      <p:cBhvr>
                                        <p:cTn id="51" dur="1000" fill="hold"/>
                                        <p:tgtEl>
                                          <p:spTgt spid="8">
                                            <p:txEl>
                                              <p:pRg st="8" end="8"/>
                                            </p:txEl>
                                          </p:spTgt>
                                        </p:tgtEl>
                                        <p:attrNameLst>
                                          <p:attrName>ppt_w</p:attrName>
                                        </p:attrNameLst>
                                      </p:cBhvr>
                                      <p:tavLst>
                                        <p:tav tm="0">
                                          <p:val>
                                            <p:fltVal val="0"/>
                                          </p:val>
                                        </p:tav>
                                        <p:tav tm="100000">
                                          <p:val>
                                            <p:strVal val="#ppt_w"/>
                                          </p:val>
                                        </p:tav>
                                      </p:tavLst>
                                    </p:anim>
                                    <p:anim calcmode="lin" valueType="num">
                                      <p:cBhvr>
                                        <p:cTn id="52" dur="1000" fill="hold"/>
                                        <p:tgtEl>
                                          <p:spTgt spid="8">
                                            <p:txEl>
                                              <p:pRg st="8" end="8"/>
                                            </p:txEl>
                                          </p:spTgt>
                                        </p:tgtEl>
                                        <p:attrNameLst>
                                          <p:attrName>ppt_h</p:attrName>
                                        </p:attrNameLst>
                                      </p:cBhvr>
                                      <p:tavLst>
                                        <p:tav tm="0">
                                          <p:val>
                                            <p:fltVal val="0"/>
                                          </p:val>
                                        </p:tav>
                                        <p:tav tm="100000">
                                          <p:val>
                                            <p:strVal val="#ppt_h"/>
                                          </p:val>
                                        </p:tav>
                                      </p:tavLst>
                                    </p:anim>
                                    <p:anim calcmode="lin" valueType="num">
                                      <p:cBhvr>
                                        <p:cTn id="53" dur="1000" fill="hold"/>
                                        <p:tgtEl>
                                          <p:spTgt spid="8">
                                            <p:txEl>
                                              <p:pRg st="8" end="8"/>
                                            </p:txEl>
                                          </p:spTgt>
                                        </p:tgtEl>
                                        <p:attrNameLst>
                                          <p:attrName>style.rotation</p:attrName>
                                        </p:attrNameLst>
                                      </p:cBhvr>
                                      <p:tavLst>
                                        <p:tav tm="0">
                                          <p:val>
                                            <p:fltVal val="90"/>
                                          </p:val>
                                        </p:tav>
                                        <p:tav tm="100000">
                                          <p:val>
                                            <p:fltVal val="0"/>
                                          </p:val>
                                        </p:tav>
                                      </p:tavLst>
                                    </p:anim>
                                    <p:animEffect transition="in" filter="fade">
                                      <p:cBhvr>
                                        <p:cTn id="54" dur="1000"/>
                                        <p:tgtEl>
                                          <p:spTgt spid="8">
                                            <p:txEl>
                                              <p:pRg st="8" end="8"/>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anim calcmode="lin" valueType="num">
                                      <p:cBhvr>
                                        <p:cTn id="57" dur="1000" fill="hold"/>
                                        <p:tgtEl>
                                          <p:spTgt spid="8">
                                            <p:txEl>
                                              <p:pRg st="9" end="9"/>
                                            </p:txEl>
                                          </p:spTgt>
                                        </p:tgtEl>
                                        <p:attrNameLst>
                                          <p:attrName>ppt_w</p:attrName>
                                        </p:attrNameLst>
                                      </p:cBhvr>
                                      <p:tavLst>
                                        <p:tav tm="0">
                                          <p:val>
                                            <p:fltVal val="0"/>
                                          </p:val>
                                        </p:tav>
                                        <p:tav tm="100000">
                                          <p:val>
                                            <p:strVal val="#ppt_w"/>
                                          </p:val>
                                        </p:tav>
                                      </p:tavLst>
                                    </p:anim>
                                    <p:anim calcmode="lin" valueType="num">
                                      <p:cBhvr>
                                        <p:cTn id="58" dur="1000" fill="hold"/>
                                        <p:tgtEl>
                                          <p:spTgt spid="8">
                                            <p:txEl>
                                              <p:pRg st="9" end="9"/>
                                            </p:txEl>
                                          </p:spTgt>
                                        </p:tgtEl>
                                        <p:attrNameLst>
                                          <p:attrName>ppt_h</p:attrName>
                                        </p:attrNameLst>
                                      </p:cBhvr>
                                      <p:tavLst>
                                        <p:tav tm="0">
                                          <p:val>
                                            <p:fltVal val="0"/>
                                          </p:val>
                                        </p:tav>
                                        <p:tav tm="100000">
                                          <p:val>
                                            <p:strVal val="#ppt_h"/>
                                          </p:val>
                                        </p:tav>
                                      </p:tavLst>
                                    </p:anim>
                                    <p:anim calcmode="lin" valueType="num">
                                      <p:cBhvr>
                                        <p:cTn id="59" dur="1000" fill="hold"/>
                                        <p:tgtEl>
                                          <p:spTgt spid="8">
                                            <p:txEl>
                                              <p:pRg st="9" end="9"/>
                                            </p:txEl>
                                          </p:spTgt>
                                        </p:tgtEl>
                                        <p:attrNameLst>
                                          <p:attrName>style.rotation</p:attrName>
                                        </p:attrNameLst>
                                      </p:cBhvr>
                                      <p:tavLst>
                                        <p:tav tm="0">
                                          <p:val>
                                            <p:fltVal val="90"/>
                                          </p:val>
                                        </p:tav>
                                        <p:tav tm="100000">
                                          <p:val>
                                            <p:fltVal val="0"/>
                                          </p:val>
                                        </p:tav>
                                      </p:tavLst>
                                    </p:anim>
                                    <p:animEffect transition="in" filter="fade">
                                      <p:cBhvr>
                                        <p:cTn id="60" dur="10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4" y="12420"/>
            <a:ext cx="9906000" cy="1188000"/>
          </a:xfrm>
        </p:spPr>
        <p:txBody>
          <a:bodyPr/>
          <a:lstStyle/>
          <a:p>
            <a:r>
              <a:rPr lang="en-US" dirty="0" smtClean="0"/>
              <a:t>Python Installation</a:t>
            </a:r>
            <a:endParaRPr lang="en-US" dirty="0"/>
          </a:p>
        </p:txBody>
      </p:sp>
      <p:sp>
        <p:nvSpPr>
          <p:cNvPr id="3" name="Content Placeholder 2"/>
          <p:cNvSpPr>
            <a:spLocks noGrp="1"/>
          </p:cNvSpPr>
          <p:nvPr>
            <p:ph idx="1"/>
          </p:nvPr>
        </p:nvSpPr>
        <p:spPr>
          <a:xfrm>
            <a:off x="14114" y="1385108"/>
            <a:ext cx="9906000" cy="4492164"/>
          </a:xfrm>
        </p:spPr>
        <p:txBody>
          <a:bodyPr/>
          <a:lstStyle/>
          <a:p>
            <a:r>
              <a:rPr lang="en-US" sz="1800" dirty="0"/>
              <a:t>Highlight the </a:t>
            </a:r>
            <a:r>
              <a:rPr lang="en-US" sz="1800" b="1" dirty="0"/>
              <a:t>Install Now</a:t>
            </a:r>
            <a:r>
              <a:rPr lang="en-US" sz="1800" dirty="0"/>
              <a:t> (or </a:t>
            </a:r>
            <a:r>
              <a:rPr lang="en-US" sz="1800" b="1" dirty="0"/>
              <a:t>Upgrade Now</a:t>
            </a:r>
            <a:r>
              <a:rPr lang="en-US" sz="1800" dirty="0"/>
              <a:t>) message, and then click it</a:t>
            </a:r>
            <a:r>
              <a:rPr lang="en-US" sz="1800" dirty="0" smtClean="0"/>
              <a:t>.</a:t>
            </a:r>
          </a:p>
          <a:p>
            <a:r>
              <a:rPr lang="en-US" sz="1800" dirty="0"/>
              <a:t>A </a:t>
            </a:r>
            <a:r>
              <a:rPr lang="en-US" sz="1800" b="1" dirty="0"/>
              <a:t>User Account </a:t>
            </a:r>
            <a:r>
              <a:rPr lang="en-US" sz="1800" b="1" dirty="0" smtClean="0"/>
              <a:t>Control</a:t>
            </a:r>
            <a:r>
              <a:rPr lang="en-US" sz="1800" dirty="0"/>
              <a:t> pop-up window will appear, posing the question </a:t>
            </a:r>
            <a:r>
              <a:rPr lang="en-US" sz="1800" b="1" dirty="0"/>
              <a:t>Do you want the allow the following program to make changes to this computer?</a:t>
            </a:r>
            <a:endParaRPr lang="en-US" sz="1800" dirty="0"/>
          </a:p>
          <a:p>
            <a:r>
              <a:rPr lang="en-US" dirty="0"/>
              <a:t/>
            </a:r>
            <a:br>
              <a:rPr lang="en-US" dirty="0"/>
            </a:br>
            <a:endParaRPr lang="en-US" dirty="0"/>
          </a:p>
          <a:p>
            <a:r>
              <a:rPr lang="en-US" dirty="0"/>
              <a:t/>
            </a:r>
            <a:br>
              <a:rPr lang="en-US" dirty="0"/>
            </a:br>
            <a:endParaRPr lang="en-US" dirty="0" smtClean="0"/>
          </a:p>
          <a:p>
            <a:endParaRPr lang="en-US" dirty="0"/>
          </a:p>
          <a:p>
            <a:endParaRPr lang="en-US" dirty="0" smtClean="0"/>
          </a:p>
          <a:p>
            <a:pPr lvl="0">
              <a:buClr>
                <a:srgbClr val="009BCC"/>
              </a:buClr>
            </a:pPr>
            <a:r>
              <a:rPr lang="en-US" sz="1800" b="1" dirty="0"/>
              <a:t>Click the </a:t>
            </a:r>
            <a:r>
              <a:rPr lang="en-US" sz="1800" b="1" dirty="0" smtClean="0"/>
              <a:t>Yes button. A </a:t>
            </a:r>
            <a:r>
              <a:rPr lang="en-US" sz="1800" b="1" dirty="0"/>
              <a:t>new Python 3.7.0 (32-bit) Setup pop-up window will appear with a Setup Progress message and a progress bar.</a:t>
            </a:r>
          </a:p>
          <a:p>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2"/>
          <a:stretch>
            <a:fillRect/>
          </a:stretch>
        </p:blipFill>
        <p:spPr>
          <a:xfrm>
            <a:off x="632520" y="2348880"/>
            <a:ext cx="4448175" cy="2343150"/>
          </a:xfrm>
          <a:prstGeom prst="rect">
            <a:avLst/>
          </a:prstGeom>
        </p:spPr>
      </p:pic>
    </p:spTree>
    <p:extLst>
      <p:ext uri="{BB962C8B-B14F-4D97-AF65-F5344CB8AC3E}">
        <p14:creationId xmlns:p14="http://schemas.microsoft.com/office/powerpoint/2010/main" val="97180150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Basic </a:t>
            </a:r>
            <a:r>
              <a:rPr lang="en-IN" sz="3200" dirty="0"/>
              <a:t>Syntax:</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Most characters match themselves</a:t>
            </a:r>
          </a:p>
          <a:p>
            <a:pPr lvl="1" indent="0">
              <a:buFont typeface="Arial" charset="0"/>
              <a:buNone/>
            </a:pPr>
            <a:r>
              <a:rPr lang="en-US" dirty="0" smtClean="0"/>
              <a:t>&gt;&gt; The regular expression “test” matches the string ‘test’ , and only that string</a:t>
            </a:r>
          </a:p>
          <a:p>
            <a:endParaRPr lang="en-US" dirty="0" smtClean="0"/>
          </a:p>
          <a:p>
            <a:pPr marL="342900" indent="-342900">
              <a:buFont typeface="Arial" panose="020B0604020202020204" pitchFamily="34" charset="0"/>
              <a:buChar char="•"/>
            </a:pPr>
            <a:r>
              <a:rPr lang="en-US" dirty="0" smtClean="0"/>
              <a:t>[ x ] matches any </a:t>
            </a:r>
            <a:r>
              <a:rPr lang="en-US" dirty="0" smtClean="0">
                <a:solidFill>
                  <a:srgbClr val="0070C0"/>
                </a:solidFill>
              </a:rPr>
              <a:t>one</a:t>
            </a:r>
            <a:r>
              <a:rPr lang="en-US" dirty="0" smtClean="0"/>
              <a:t> of a list of characters:</a:t>
            </a:r>
          </a:p>
          <a:p>
            <a:pPr lvl="1" indent="0">
              <a:buFont typeface="Arial" charset="0"/>
              <a:buNone/>
            </a:pPr>
            <a:r>
              <a:rPr lang="en-US" dirty="0" smtClean="0"/>
              <a:t>&gt;&gt; “[</a:t>
            </a:r>
            <a:r>
              <a:rPr lang="en-US" dirty="0" err="1" smtClean="0"/>
              <a:t>abc</a:t>
            </a:r>
            <a:r>
              <a:rPr lang="en-US" dirty="0" smtClean="0"/>
              <a:t>]” matches ‘</a:t>
            </a:r>
            <a:r>
              <a:rPr lang="en-US" dirty="0" err="1" smtClean="0"/>
              <a:t>a’,’b’,’c</a:t>
            </a:r>
            <a:r>
              <a:rPr lang="en-US" dirty="0" smtClean="0"/>
              <a:t>’</a:t>
            </a:r>
          </a:p>
          <a:p>
            <a:r>
              <a:rPr lang="en-US" dirty="0" smtClean="0"/>
              <a:t> </a:t>
            </a:r>
          </a:p>
          <a:p>
            <a:pPr marL="342900" indent="-342900">
              <a:buFont typeface="Arial" panose="020B0604020202020204" pitchFamily="34" charset="0"/>
              <a:buChar char="•"/>
            </a:pPr>
            <a:r>
              <a:rPr lang="en-US" dirty="0" smtClean="0"/>
              <a:t>[ ^x ] matches any </a:t>
            </a:r>
            <a:r>
              <a:rPr lang="en-US" dirty="0" smtClean="0">
                <a:solidFill>
                  <a:srgbClr val="0070C0"/>
                </a:solidFill>
              </a:rPr>
              <a:t>one</a:t>
            </a:r>
            <a:r>
              <a:rPr lang="en-US" dirty="0" smtClean="0"/>
              <a:t> character that is not included in </a:t>
            </a:r>
            <a:r>
              <a:rPr lang="en-US" dirty="0" smtClean="0">
                <a:solidFill>
                  <a:srgbClr val="0070C0"/>
                </a:solidFill>
              </a:rPr>
              <a:t>x</a:t>
            </a:r>
          </a:p>
          <a:p>
            <a:pPr lvl="1" indent="0">
              <a:buFont typeface="Arial" charset="0"/>
              <a:buNone/>
            </a:pPr>
            <a:r>
              <a:rPr lang="en-US" dirty="0" smtClean="0"/>
              <a:t>&gt;&gt; “[^</a:t>
            </a:r>
            <a:r>
              <a:rPr lang="en-US" dirty="0" err="1" smtClean="0"/>
              <a:t>abc</a:t>
            </a:r>
            <a:r>
              <a:rPr lang="en-US" dirty="0" smtClean="0"/>
              <a:t>]” matches any ingle character </a:t>
            </a:r>
            <a:r>
              <a:rPr lang="en-US" sz="2400" dirty="0" smtClean="0">
                <a:solidFill>
                  <a:srgbClr val="0070C0"/>
                </a:solidFill>
              </a:rPr>
              <a:t>except</a:t>
            </a:r>
            <a:r>
              <a:rPr lang="en-US" dirty="0" smtClean="0"/>
              <a:t> ‘</a:t>
            </a:r>
            <a:r>
              <a:rPr lang="en-US" dirty="0" err="1" smtClean="0"/>
              <a:t>a’,’b’,’c</a:t>
            </a:r>
            <a:r>
              <a:rPr lang="en-US" dirty="0" smtClean="0"/>
              <a:t>’</a:t>
            </a:r>
          </a:p>
          <a:p>
            <a:pPr lvl="1" indent="0">
              <a:buFont typeface="Arial" charset="0"/>
              <a:buNone/>
            </a:pPr>
            <a:r>
              <a:rPr lang="en-US" dirty="0" smtClean="0"/>
              <a:t>&gt;&gt; “.” matches any single character </a:t>
            </a:r>
          </a:p>
          <a:p>
            <a:pPr marL="342900" indent="-342900">
              <a:buFont typeface="Arial" panose="020B0604020202020204" pitchFamily="34" charset="0"/>
              <a:buChar char="•"/>
            </a:pPr>
            <a:r>
              <a:rPr lang="en-US" dirty="0" smtClean="0"/>
              <a:t>Parentheses can be used for grouping </a:t>
            </a:r>
          </a:p>
          <a:p>
            <a:r>
              <a:rPr lang="en-US" dirty="0" smtClean="0"/>
              <a:t>	&gt;&gt; “(</a:t>
            </a:r>
            <a:r>
              <a:rPr lang="en-US" dirty="0" err="1" smtClean="0"/>
              <a:t>abc</a:t>
            </a:r>
            <a:r>
              <a:rPr lang="en-US" dirty="0" smtClean="0"/>
              <a:t>)+” matches ‘</a:t>
            </a:r>
            <a:r>
              <a:rPr lang="en-US" dirty="0" err="1" smtClean="0"/>
              <a:t>abc</a:t>
            </a:r>
            <a:r>
              <a:rPr lang="en-US" dirty="0" smtClean="0"/>
              <a:t>’,’</a:t>
            </a:r>
            <a:r>
              <a:rPr lang="en-US" dirty="0" err="1" smtClean="0"/>
              <a:t>abcabc</a:t>
            </a:r>
            <a:r>
              <a:rPr lang="en-US" dirty="0" smtClean="0"/>
              <a:t>’,’</a:t>
            </a:r>
            <a:r>
              <a:rPr lang="en-US" dirty="0" err="1" smtClean="0"/>
              <a:t>abcabcabc</a:t>
            </a:r>
            <a:r>
              <a:rPr lang="en-US" dirty="0" smtClean="0"/>
              <a:t>’ </a:t>
            </a:r>
            <a:r>
              <a:rPr lang="en-US" dirty="0" err="1" smtClean="0"/>
              <a:t>etc</a:t>
            </a:r>
            <a:r>
              <a:rPr lang="en-US" dirty="0" smtClean="0"/>
              <a:t>	</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7682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p:cTn id="21"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2"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3"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4" dur="1000"/>
                                        <p:tgtEl>
                                          <p:spTgt spid="5">
                                            <p:txEl>
                                              <p:pRg st="3" end="3"/>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p:cTn id="27"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28"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29"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0" dur="10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p:cTn id="35"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6"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37"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38" dur="10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p:cTn id="43"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5">
                                            <p:txEl>
                                              <p:pRg st="6" end="6"/>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p:cTn id="49"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0"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1"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2" dur="1000"/>
                                        <p:tgtEl>
                                          <p:spTgt spid="5">
                                            <p:txEl>
                                              <p:pRg st="7" end="7"/>
                                            </p:txEl>
                                          </p:spTgt>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p:cTn id="55"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56"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57"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58" dur="1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Basic </a:t>
            </a:r>
            <a:r>
              <a:rPr lang="en-IN" sz="3200" dirty="0"/>
              <a:t>Syntax:</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err="1" smtClean="0"/>
              <a:t>x|y</a:t>
            </a:r>
            <a:r>
              <a:rPr lang="en-US" dirty="0" smtClean="0"/>
              <a:t> matches x or y </a:t>
            </a:r>
          </a:p>
          <a:p>
            <a:pPr lvl="1" indent="0">
              <a:buFont typeface="Arial" charset="0"/>
              <a:buNone/>
            </a:pPr>
            <a:r>
              <a:rPr lang="en-US" dirty="0" smtClean="0"/>
              <a:t>&gt;&gt; “</a:t>
            </a:r>
            <a:r>
              <a:rPr lang="en-US" dirty="0" err="1" smtClean="0"/>
              <a:t>here|there</a:t>
            </a:r>
            <a:r>
              <a:rPr lang="en-US" dirty="0" smtClean="0"/>
              <a:t>” matches ‘here’  and ‘there’ , but not ‘</a:t>
            </a:r>
            <a:r>
              <a:rPr lang="en-US" dirty="0" err="1" smtClean="0"/>
              <a:t>herethere</a:t>
            </a:r>
            <a:r>
              <a:rPr lang="en-US" dirty="0" smtClean="0"/>
              <a:t>’</a:t>
            </a:r>
          </a:p>
          <a:p>
            <a:pPr marL="342900" indent="-342900">
              <a:buFont typeface="Arial" panose="020B0604020202020204" pitchFamily="34" charset="0"/>
              <a:buChar char="•"/>
            </a:pPr>
            <a:r>
              <a:rPr lang="en-US" dirty="0" smtClean="0"/>
              <a:t>x* matches zero or more x’s</a:t>
            </a:r>
          </a:p>
          <a:p>
            <a:pPr lvl="1" indent="0">
              <a:buFont typeface="Arial" charset="0"/>
              <a:buNone/>
            </a:pPr>
            <a:r>
              <a:rPr lang="en-US" dirty="0" smtClean="0"/>
              <a:t>&gt;&gt; “d*” matches ‘ ’,’d’,’</a:t>
            </a:r>
            <a:r>
              <a:rPr lang="en-US" dirty="0" err="1" smtClean="0"/>
              <a:t>dd</a:t>
            </a:r>
            <a:r>
              <a:rPr lang="en-US" dirty="0" smtClean="0"/>
              <a:t>’,’</a:t>
            </a:r>
            <a:r>
              <a:rPr lang="en-US" dirty="0" err="1" smtClean="0"/>
              <a:t>ddd</a:t>
            </a:r>
            <a:r>
              <a:rPr lang="en-US" dirty="0" smtClean="0"/>
              <a:t>’,</a:t>
            </a:r>
            <a:r>
              <a:rPr lang="en-US" dirty="0" err="1" smtClean="0"/>
              <a:t>etc</a:t>
            </a:r>
            <a:endParaRPr lang="en-US" dirty="0" smtClean="0"/>
          </a:p>
          <a:p>
            <a:r>
              <a:rPr lang="en-US" dirty="0" smtClean="0"/>
              <a:t> </a:t>
            </a:r>
          </a:p>
          <a:p>
            <a:pPr marL="342900" indent="-342900">
              <a:buFont typeface="Arial" panose="020B0604020202020204" pitchFamily="34" charset="0"/>
              <a:buChar char="•"/>
            </a:pPr>
            <a:r>
              <a:rPr lang="en-US" dirty="0" smtClean="0"/>
              <a:t>x+ matches one or more x’s</a:t>
            </a:r>
            <a:endParaRPr lang="en-US" dirty="0" smtClean="0">
              <a:solidFill>
                <a:srgbClr val="0070C0"/>
              </a:solidFill>
            </a:endParaRPr>
          </a:p>
          <a:p>
            <a:pPr lvl="1" indent="0">
              <a:buFont typeface="Arial" charset="0"/>
              <a:buNone/>
            </a:pPr>
            <a:r>
              <a:rPr lang="en-US" dirty="0" smtClean="0"/>
              <a:t>&gt;&gt; “d*” matches ’d’,’</a:t>
            </a:r>
            <a:r>
              <a:rPr lang="en-US" dirty="0" err="1" smtClean="0"/>
              <a:t>dd</a:t>
            </a:r>
            <a:r>
              <a:rPr lang="en-US" dirty="0" smtClean="0"/>
              <a:t>’,’</a:t>
            </a:r>
            <a:r>
              <a:rPr lang="en-US" dirty="0" err="1" smtClean="0"/>
              <a:t>ddd</a:t>
            </a:r>
            <a:r>
              <a:rPr lang="en-US" dirty="0" smtClean="0"/>
              <a:t>’,</a:t>
            </a:r>
            <a:r>
              <a:rPr lang="en-US" dirty="0" err="1" smtClean="0"/>
              <a:t>etc</a:t>
            </a:r>
            <a:endParaRPr lang="en-US" dirty="0" smtClean="0"/>
          </a:p>
          <a:p>
            <a:pPr marL="342900" indent="-342900">
              <a:buFont typeface="Arial" panose="020B0604020202020204" pitchFamily="34" charset="0"/>
              <a:buChar char="•"/>
            </a:pPr>
            <a:r>
              <a:rPr lang="en-US" dirty="0" smtClean="0"/>
              <a:t>x?  Matches zero or one x’s</a:t>
            </a:r>
          </a:p>
          <a:p>
            <a:r>
              <a:rPr lang="en-US" dirty="0" smtClean="0"/>
              <a:t>	&gt;&gt; “d?” matches ‘’,or ‘d’	</a:t>
            </a:r>
          </a:p>
          <a:p>
            <a:pPr marL="342900" indent="-342900">
              <a:buFont typeface="Arial" panose="020B0604020202020204" pitchFamily="34" charset="0"/>
              <a:buChar char="•"/>
            </a:pPr>
            <a:r>
              <a:rPr lang="en-US" dirty="0" smtClean="0"/>
              <a:t>X{</a:t>
            </a:r>
            <a:r>
              <a:rPr lang="en-US" dirty="0" err="1" smtClean="0"/>
              <a:t>m,n</a:t>
            </a:r>
            <a:r>
              <a:rPr lang="en-US" dirty="0" smtClean="0"/>
              <a:t>}  Matches I x’s , Where m&lt;=</a:t>
            </a:r>
            <a:r>
              <a:rPr lang="en-US" dirty="0" err="1" smtClean="0"/>
              <a:t>i</a:t>
            </a:r>
            <a:r>
              <a:rPr lang="en-US" dirty="0" smtClean="0"/>
              <a:t>=&lt;n</a:t>
            </a:r>
          </a:p>
          <a:p>
            <a:r>
              <a:rPr lang="en-US" dirty="0" smtClean="0"/>
              <a:t>	&gt;&gt; “d{2,3}” matches ‘</a:t>
            </a:r>
            <a:r>
              <a:rPr lang="en-US" dirty="0" err="1" smtClean="0"/>
              <a:t>dd</a:t>
            </a:r>
            <a:r>
              <a:rPr lang="en-US" dirty="0" smtClean="0"/>
              <a:t>’,or ‘</a:t>
            </a:r>
            <a:r>
              <a:rPr lang="en-US" dirty="0" err="1" smtClean="0"/>
              <a:t>ddd</a:t>
            </a:r>
            <a:r>
              <a:rPr lang="en-US" dirty="0" smtClean="0"/>
              <a:t>’	</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59978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p:cTn id="21"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6">
                                            <p:txEl>
                                              <p:pRg st="2" end="2"/>
                                            </p:txEl>
                                          </p:spTgt>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p:cTn id="27"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6">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6">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p:cTn id="43"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5" end="5"/>
                                            </p:tx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p:cTn id="49"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0"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1"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2"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Basic </a:t>
            </a:r>
            <a:r>
              <a:rPr lang="en-IN" sz="3200" dirty="0"/>
              <a:t>Syntax:</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29485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“\d” matches only digit; “\D” matches any non-digit</a:t>
            </a:r>
          </a:p>
          <a:p>
            <a:pPr marL="342900" indent="-342900">
              <a:buFont typeface="Arial" panose="020B0604020202020204" pitchFamily="34" charset="0"/>
              <a:buChar char="•"/>
            </a:pPr>
            <a:r>
              <a:rPr lang="en-US" smtClean="0"/>
              <a:t>“\s” matches any whitespace character; “\S” matches any non-whitespace chars</a:t>
            </a:r>
          </a:p>
          <a:p>
            <a:pPr marL="342900" indent="-342900">
              <a:buFont typeface="Arial" panose="020B0604020202020204" pitchFamily="34" charset="0"/>
              <a:buChar char="•"/>
            </a:pPr>
            <a:r>
              <a:rPr lang="en-US" smtClean="0"/>
              <a:t>“\w” matches any alphanumeric character; “\W” – non-alphanumeric character </a:t>
            </a:r>
            <a:endParaRPr lang="en-US" smtClean="0">
              <a:solidFill>
                <a:srgbClr val="0070C0"/>
              </a:solidFill>
            </a:endParaRPr>
          </a:p>
          <a:p>
            <a:pPr marL="342900" indent="-342900">
              <a:buFont typeface="Arial" panose="020B0604020202020204" pitchFamily="34" charset="0"/>
              <a:buChar char="•"/>
            </a:pPr>
            <a:r>
              <a:rPr lang="en-US" smtClean="0"/>
              <a:t>“^” matches the beginning of the string; “$” matches the end of the string</a:t>
            </a:r>
          </a:p>
          <a:p>
            <a:pPr marL="342900" indent="-342900">
              <a:buFont typeface="Arial" panose="020B0604020202020204" pitchFamily="34" charset="0"/>
              <a:buChar char="•"/>
            </a:pPr>
            <a:r>
              <a:rPr lang="en-US" smtClean="0"/>
              <a:t>“\b” matches a word boundary;“\B” matches position that is not a word boundary </a:t>
            </a:r>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a:p>
        </p:txBody>
      </p:sp>
    </p:spTree>
    <p:extLst>
      <p:ext uri="{BB962C8B-B14F-4D97-AF65-F5344CB8AC3E}">
        <p14:creationId xmlns:p14="http://schemas.microsoft.com/office/powerpoint/2010/main" val="51574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Basic Functions </a:t>
            </a:r>
            <a:r>
              <a:rPr lang="en-IN" sz="3200" dirty="0"/>
              <a:t>of RE: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00682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Basic functions of Regular Expressions are:</a:t>
            </a:r>
          </a:p>
          <a:p>
            <a:pPr marL="1485763" lvl="2" indent="-342900"/>
            <a:r>
              <a:rPr lang="en-US" smtClean="0">
                <a:solidFill>
                  <a:srgbClr val="0070C0"/>
                </a:solidFill>
              </a:rPr>
              <a:t>re.search()</a:t>
            </a:r>
          </a:p>
          <a:p>
            <a:pPr marL="1485763" lvl="2" indent="-342900"/>
            <a:r>
              <a:rPr lang="en-US" smtClean="0">
                <a:solidFill>
                  <a:srgbClr val="0070C0"/>
                </a:solidFill>
              </a:rPr>
              <a:t>re.match()</a:t>
            </a:r>
          </a:p>
          <a:p>
            <a:pPr marL="1485763" lvl="2" indent="-342900"/>
            <a:r>
              <a:rPr lang="en-US" smtClean="0">
                <a:solidFill>
                  <a:srgbClr val="0070C0"/>
                </a:solidFill>
              </a:rPr>
              <a:t>findall</a:t>
            </a:r>
          </a:p>
          <a:p>
            <a:pPr marL="1485763" lvl="2" indent="-342900"/>
            <a:r>
              <a:rPr lang="en-US" smtClean="0">
                <a:solidFill>
                  <a:srgbClr val="0070C0"/>
                </a:solidFill>
              </a:rPr>
              <a:t>re.sub()</a:t>
            </a:r>
          </a:p>
          <a:p>
            <a:pPr marL="1485763" lvl="2" indent="-342900"/>
            <a:r>
              <a:rPr lang="en-US" smtClean="0">
                <a:solidFill>
                  <a:srgbClr val="0070C0"/>
                </a:solidFill>
              </a:rPr>
              <a:t>re.compile()</a:t>
            </a:r>
            <a:endParaRPr lang="en-US">
              <a:solidFill>
                <a:srgbClr val="0070C0"/>
              </a:solidFill>
            </a:endParaRPr>
          </a:p>
        </p:txBody>
      </p:sp>
    </p:spTree>
    <p:extLst>
      <p:ext uri="{BB962C8B-B14F-4D97-AF65-F5344CB8AC3E}">
        <p14:creationId xmlns:p14="http://schemas.microsoft.com/office/powerpoint/2010/main" val="328000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p:cTn id="19"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6">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p:cTn id="25"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6">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4" end="4"/>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p:cTn id="3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Search </a:t>
            </a:r>
            <a:r>
              <a:rPr lang="en-IN" sz="3200" dirty="0"/>
              <a:t>and Match:</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366861"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Basic functions of Regular Expressions are:</a:t>
            </a:r>
          </a:p>
          <a:p>
            <a:pPr lvl="1" indent="0">
              <a:buFont typeface="Arial" charset="0"/>
              <a:buNone/>
            </a:pPr>
            <a:r>
              <a:rPr lang="en-US" smtClean="0"/>
              <a:t>&gt;&gt; re.search -&gt; Search looks for a pattern anywhere in a string </a:t>
            </a:r>
          </a:p>
          <a:p>
            <a:pPr lvl="1" indent="0">
              <a:buFont typeface="Arial" charset="0"/>
              <a:buNone/>
            </a:pPr>
            <a:r>
              <a:rPr lang="en-US" smtClean="0"/>
              <a:t>&gt;&gt; syntax: re.search(pattern,string)</a:t>
            </a:r>
          </a:p>
          <a:p>
            <a:pPr lvl="1" indent="0">
              <a:buFont typeface="Arial" charset="0"/>
              <a:buNone/>
            </a:pPr>
            <a:endParaRPr lang="en-US" smtClean="0"/>
          </a:p>
          <a:p>
            <a:pPr lvl="1" indent="0">
              <a:buFont typeface="Arial" charset="0"/>
              <a:buNone/>
            </a:pPr>
            <a:endParaRPr lang="en-US" smtClean="0"/>
          </a:p>
          <a:p>
            <a:pPr lvl="1" indent="0">
              <a:buFont typeface="Arial" charset="0"/>
              <a:buNone/>
            </a:pPr>
            <a:endParaRPr lang="en-US" smtClean="0"/>
          </a:p>
          <a:p>
            <a:pPr lvl="1" indent="0">
              <a:buFont typeface="Arial" charset="0"/>
              <a:buNone/>
            </a:pPr>
            <a:endParaRPr lang="en-US" smtClean="0"/>
          </a:p>
          <a:p>
            <a:pPr lvl="1" indent="0">
              <a:buFont typeface="Arial" charset="0"/>
              <a:buNone/>
            </a:pPr>
            <a:endParaRPr lang="en-US" smtClean="0"/>
          </a:p>
          <a:p>
            <a:pPr lvl="1" indent="0">
              <a:buFont typeface="Arial" charset="0"/>
              <a:buNone/>
            </a:pPr>
            <a:r>
              <a:rPr lang="en-US" smtClean="0"/>
              <a:t>&gt;&gt; re.match -&gt; Match looks for a match starting at the beginning of the string </a:t>
            </a:r>
          </a:p>
          <a:p>
            <a:pPr lvl="1" indent="0">
              <a:buFont typeface="Arial" charset="0"/>
              <a:buNone/>
            </a:pPr>
            <a:r>
              <a:rPr lang="en-US" smtClean="0"/>
              <a:t>&gt;&gt; syntax: re.match(pattern,string)</a:t>
            </a:r>
          </a:p>
          <a:p>
            <a:pPr lvl="1" indent="0">
              <a:buFont typeface="Arial" charset="0"/>
              <a:buNone/>
            </a:pPr>
            <a:endParaRPr lang="en-US" smtClean="0"/>
          </a:p>
          <a:p>
            <a:pPr lvl="1" indent="0">
              <a:buFont typeface="Arial" charset="0"/>
              <a:buNone/>
            </a:pPr>
            <a:endParaRPr lang="en-US" smtClean="0"/>
          </a:p>
          <a:p>
            <a:pPr lvl="1" indent="0">
              <a:buFont typeface="Arial" charset="0"/>
              <a:buNone/>
            </a:pPr>
            <a:endParaRPr lang="en-US" smtClean="0"/>
          </a:p>
          <a:p>
            <a:pPr lvl="1" indent="0">
              <a:buFont typeface="Arial" charset="0"/>
              <a:buNone/>
            </a:pPr>
            <a:r>
              <a:rPr lang="en-US" smtClean="0"/>
              <a:t>The function returns nothing if the match fails, else returns a </a:t>
            </a:r>
            <a:r>
              <a:rPr lang="en-US" smtClean="0">
                <a:solidFill>
                  <a:srgbClr val="0070C0"/>
                </a:solidFill>
              </a:rPr>
              <a:t>Match Object</a:t>
            </a:r>
            <a:r>
              <a:rPr lang="en-US" smtClean="0"/>
              <a:t>.</a:t>
            </a:r>
          </a:p>
        </p:txBody>
      </p:sp>
      <p:pic>
        <p:nvPicPr>
          <p:cNvPr id="8" name="Picture 7"/>
          <p:cNvPicPr>
            <a:picLocks noChangeAspect="1"/>
          </p:cNvPicPr>
          <p:nvPr/>
        </p:nvPicPr>
        <p:blipFill>
          <a:blip r:embed="rId3"/>
          <a:stretch>
            <a:fillRect/>
          </a:stretch>
        </p:blipFill>
        <p:spPr>
          <a:xfrm>
            <a:off x="1005080" y="2313149"/>
            <a:ext cx="8696325" cy="1466850"/>
          </a:xfrm>
          <a:prstGeom prst="rect">
            <a:avLst/>
          </a:prstGeom>
        </p:spPr>
      </p:pic>
      <p:pic>
        <p:nvPicPr>
          <p:cNvPr id="9" name="Picture 8"/>
          <p:cNvPicPr>
            <a:picLocks noChangeAspect="1"/>
          </p:cNvPicPr>
          <p:nvPr/>
        </p:nvPicPr>
        <p:blipFill>
          <a:blip r:embed="rId4"/>
          <a:stretch>
            <a:fillRect/>
          </a:stretch>
        </p:blipFill>
        <p:spPr>
          <a:xfrm>
            <a:off x="984956" y="4766588"/>
            <a:ext cx="8715375" cy="876300"/>
          </a:xfrm>
          <a:prstGeom prst="rect">
            <a:avLst/>
          </a:prstGeom>
        </p:spPr>
      </p:pic>
    </p:spTree>
    <p:extLst>
      <p:ext uri="{BB962C8B-B14F-4D97-AF65-F5344CB8AC3E}">
        <p14:creationId xmlns:p14="http://schemas.microsoft.com/office/powerpoint/2010/main" val="408764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 calcmode="lin" valueType="num">
                                      <p:cBhvr>
                                        <p:cTn id="25"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8" end="8"/>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 calcmode="lin" valueType="num">
                                      <p:cBhvr>
                                        <p:cTn id="31" dur="1000" fill="hold"/>
                                        <p:tgtEl>
                                          <p:spTgt spid="5">
                                            <p:txEl>
                                              <p:pRg st="9" end="9"/>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9" end="9"/>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9" end="9"/>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9" end="9"/>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anim calcmode="lin" valueType="num">
                                      <p:cBhvr>
                                        <p:cTn id="37" dur="1000" fill="hold"/>
                                        <p:tgtEl>
                                          <p:spTgt spid="5">
                                            <p:txEl>
                                              <p:pRg st="13" end="13"/>
                                            </p:txEl>
                                          </p:spTgt>
                                        </p:tgtEl>
                                        <p:attrNameLst>
                                          <p:attrName>ppt_w</p:attrName>
                                        </p:attrNameLst>
                                      </p:cBhvr>
                                      <p:tavLst>
                                        <p:tav tm="0">
                                          <p:val>
                                            <p:fltVal val="0"/>
                                          </p:val>
                                        </p:tav>
                                        <p:tav tm="100000">
                                          <p:val>
                                            <p:strVal val="#ppt_w"/>
                                          </p:val>
                                        </p:tav>
                                      </p:tavLst>
                                    </p:anim>
                                    <p:anim calcmode="lin" valueType="num">
                                      <p:cBhvr>
                                        <p:cTn id="38" dur="1000" fill="hold"/>
                                        <p:tgtEl>
                                          <p:spTgt spid="5">
                                            <p:txEl>
                                              <p:pRg st="13" end="13"/>
                                            </p:txEl>
                                          </p:spTgt>
                                        </p:tgtEl>
                                        <p:attrNameLst>
                                          <p:attrName>ppt_h</p:attrName>
                                        </p:attrNameLst>
                                      </p:cBhvr>
                                      <p:tavLst>
                                        <p:tav tm="0">
                                          <p:val>
                                            <p:fltVal val="0"/>
                                          </p:val>
                                        </p:tav>
                                        <p:tav tm="100000">
                                          <p:val>
                                            <p:strVal val="#ppt_h"/>
                                          </p:val>
                                        </p:tav>
                                      </p:tavLst>
                                    </p:anim>
                                    <p:anim calcmode="lin" valueType="num">
                                      <p:cBhvr>
                                        <p:cTn id="39" dur="1000" fill="hold"/>
                                        <p:tgtEl>
                                          <p:spTgt spid="5">
                                            <p:txEl>
                                              <p:pRg st="13" end="13"/>
                                            </p:txEl>
                                          </p:spTgt>
                                        </p:tgtEl>
                                        <p:attrNameLst>
                                          <p:attrName>style.rotation</p:attrName>
                                        </p:attrNameLst>
                                      </p:cBhvr>
                                      <p:tavLst>
                                        <p:tav tm="0">
                                          <p:val>
                                            <p:fltVal val="90"/>
                                          </p:val>
                                        </p:tav>
                                        <p:tav tm="100000">
                                          <p:val>
                                            <p:fltVal val="0"/>
                                          </p:val>
                                        </p:tav>
                                      </p:tavLst>
                                    </p:anim>
                                    <p:animEffect transition="in" filter="fade">
                                      <p:cBhvr>
                                        <p:cTn id="40" dur="10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Match </a:t>
            </a:r>
            <a:r>
              <a:rPr lang="en-IN" sz="3200" dirty="0"/>
              <a:t>Object: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10" name="Content Placeholder 3"/>
          <p:cNvSpPr txBox="1">
            <a:spLocks/>
          </p:cNvSpPr>
          <p:nvPr/>
        </p:nvSpPr>
        <p:spPr>
          <a:xfrm>
            <a:off x="338667" y="986589"/>
            <a:ext cx="9438869"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An Instance of the match class with the details of the match result</a:t>
            </a:r>
          </a:p>
          <a:p>
            <a:pPr marL="342900" indent="-342900">
              <a:buFont typeface="Arial" panose="020B0604020202020204" pitchFamily="34" charset="0"/>
              <a:buChar char="•"/>
            </a:pPr>
            <a:r>
              <a:rPr lang="en-US" smtClean="0"/>
              <a:t>The below operations can be done on a match object</a:t>
            </a:r>
          </a:p>
        </p:txBody>
      </p:sp>
      <p:pic>
        <p:nvPicPr>
          <p:cNvPr id="11" name="Picture 10"/>
          <p:cNvPicPr>
            <a:picLocks noChangeAspect="1"/>
          </p:cNvPicPr>
          <p:nvPr/>
        </p:nvPicPr>
        <p:blipFill>
          <a:blip r:embed="rId3"/>
          <a:stretch>
            <a:fillRect/>
          </a:stretch>
        </p:blipFill>
        <p:spPr>
          <a:xfrm>
            <a:off x="372705" y="1913598"/>
            <a:ext cx="9533296" cy="4118201"/>
          </a:xfrm>
          <a:prstGeom prst="rect">
            <a:avLst/>
          </a:prstGeom>
        </p:spPr>
      </p:pic>
    </p:spTree>
    <p:extLst>
      <p:ext uri="{BB962C8B-B14F-4D97-AF65-F5344CB8AC3E}">
        <p14:creationId xmlns:p14="http://schemas.microsoft.com/office/powerpoint/2010/main" val="50097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p:cTn id="15"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t>
            </a:r>
            <a:r>
              <a:rPr lang="en-IN" sz="3200" dirty="0" err="1" smtClean="0"/>
              <a:t>Findall</a:t>
            </a:r>
            <a:r>
              <a:rPr lang="en-IN" sz="3200" dirty="0"/>
              <a:t>() </a:t>
            </a:r>
            <a:r>
              <a:rPr lang="en-IN" sz="3200" dirty="0" smtClean="0"/>
              <a:t>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366861" cy="5105400"/>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Findall() finds *all* the matches and returns them as a list of strings, which each string representing one match</a:t>
            </a:r>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r>
              <a:rPr lang="en-US" smtClean="0"/>
              <a:t>Similarly it can be applied on files (No need to iterate over lines to find a match)</a:t>
            </a:r>
          </a:p>
          <a:p>
            <a:pPr marL="342900" indent="-342900">
              <a:buFont typeface="Arial" panose="020B0604020202020204" pitchFamily="34" charset="0"/>
              <a:buChar char="•"/>
            </a:pPr>
            <a:endParaRPr lang="en-US" smtClean="0"/>
          </a:p>
        </p:txBody>
      </p:sp>
      <p:pic>
        <p:nvPicPr>
          <p:cNvPr id="8" name="Picture 7"/>
          <p:cNvPicPr>
            <a:picLocks noChangeAspect="1"/>
          </p:cNvPicPr>
          <p:nvPr/>
        </p:nvPicPr>
        <p:blipFill>
          <a:blip r:embed="rId3"/>
          <a:stretch>
            <a:fillRect/>
          </a:stretch>
        </p:blipFill>
        <p:spPr>
          <a:xfrm>
            <a:off x="1568624" y="1790635"/>
            <a:ext cx="7248525" cy="1989364"/>
          </a:xfrm>
          <a:prstGeom prst="rect">
            <a:avLst/>
          </a:prstGeom>
        </p:spPr>
      </p:pic>
      <p:pic>
        <p:nvPicPr>
          <p:cNvPr id="9" name="Picture 8"/>
          <p:cNvPicPr>
            <a:picLocks noChangeAspect="1"/>
          </p:cNvPicPr>
          <p:nvPr/>
        </p:nvPicPr>
        <p:blipFill>
          <a:blip r:embed="rId4"/>
          <a:stretch>
            <a:fillRect/>
          </a:stretch>
        </p:blipFill>
        <p:spPr>
          <a:xfrm>
            <a:off x="2913872" y="4414763"/>
            <a:ext cx="6647640" cy="1888814"/>
          </a:xfrm>
          <a:prstGeom prst="rect">
            <a:avLst/>
          </a:prstGeom>
        </p:spPr>
      </p:pic>
    </p:spTree>
    <p:extLst>
      <p:ext uri="{BB962C8B-B14F-4D97-AF65-F5344CB8AC3E}">
        <p14:creationId xmlns:p14="http://schemas.microsoft.com/office/powerpoint/2010/main" val="15014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anim calcmode="lin" valueType="num">
                                      <p:cBhvr>
                                        <p:cTn id="1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t>
            </a:r>
            <a:r>
              <a:rPr lang="en-IN" sz="3200" dirty="0" err="1" smtClean="0"/>
              <a:t>Findall</a:t>
            </a:r>
            <a:r>
              <a:rPr lang="en-IN" sz="3200" dirty="0"/>
              <a:t>() </a:t>
            </a:r>
            <a:r>
              <a:rPr lang="en-IN" sz="3200" dirty="0" smtClean="0"/>
              <a:t>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10" name="Content Placeholder 3"/>
          <p:cNvSpPr txBox="1">
            <a:spLocks/>
          </p:cNvSpPr>
          <p:nvPr/>
        </p:nvSpPr>
        <p:spPr>
          <a:xfrm>
            <a:off x="338667" y="986589"/>
            <a:ext cx="9438869" cy="5105400"/>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Similarly it can e applied on files (No need to iterate over lines to find a match) </a:t>
            </a:r>
          </a:p>
          <a:p>
            <a:pPr lvl="1" indent="0">
              <a:buFont typeface="Arial" charset="0"/>
              <a:buNone/>
            </a:pPr>
            <a:r>
              <a:rPr lang="en-US" dirty="0" smtClean="0"/>
              <a:t>&gt;&gt; </a:t>
            </a:r>
            <a:r>
              <a:rPr lang="en-US" dirty="0" smtClean="0">
                <a:solidFill>
                  <a:srgbClr val="0070C0"/>
                </a:solidFill>
              </a:rPr>
              <a:t>Content Present in fie1</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Reading the file and finding the Gmail account</a:t>
            </a:r>
          </a:p>
          <a:p>
            <a:pPr marL="342900" indent="-342900">
              <a:buFont typeface="Arial" panose="020B0604020202020204" pitchFamily="34" charset="0"/>
              <a:buChar char="•"/>
            </a:pPr>
            <a:endParaRPr lang="en-US" dirty="0" smtClean="0"/>
          </a:p>
        </p:txBody>
      </p:sp>
      <p:pic>
        <p:nvPicPr>
          <p:cNvPr id="12" name="Picture 11"/>
          <p:cNvPicPr>
            <a:picLocks noChangeAspect="1"/>
          </p:cNvPicPr>
          <p:nvPr/>
        </p:nvPicPr>
        <p:blipFill>
          <a:blip r:embed="rId3"/>
          <a:stretch>
            <a:fillRect/>
          </a:stretch>
        </p:blipFill>
        <p:spPr>
          <a:xfrm>
            <a:off x="923193" y="3889655"/>
            <a:ext cx="8601075" cy="2482343"/>
          </a:xfrm>
          <a:prstGeom prst="rect">
            <a:avLst/>
          </a:prstGeom>
        </p:spPr>
      </p:pic>
      <p:pic>
        <p:nvPicPr>
          <p:cNvPr id="13" name="Picture 12"/>
          <p:cNvPicPr>
            <a:picLocks noChangeAspect="1"/>
          </p:cNvPicPr>
          <p:nvPr/>
        </p:nvPicPr>
        <p:blipFill>
          <a:blip r:embed="rId4"/>
          <a:stretch>
            <a:fillRect/>
          </a:stretch>
        </p:blipFill>
        <p:spPr>
          <a:xfrm>
            <a:off x="1136576" y="2474182"/>
            <a:ext cx="6076950" cy="590550"/>
          </a:xfrm>
          <a:prstGeom prst="rect">
            <a:avLst/>
          </a:prstGeom>
        </p:spPr>
      </p:pic>
      <p:pic>
        <p:nvPicPr>
          <p:cNvPr id="14" name="Picture 13"/>
          <p:cNvPicPr>
            <a:picLocks noChangeAspect="1"/>
          </p:cNvPicPr>
          <p:nvPr/>
        </p:nvPicPr>
        <p:blipFill>
          <a:blip r:embed="rId5"/>
          <a:stretch>
            <a:fillRect/>
          </a:stretch>
        </p:blipFill>
        <p:spPr>
          <a:xfrm>
            <a:off x="1136576" y="2197957"/>
            <a:ext cx="3590925" cy="276225"/>
          </a:xfrm>
          <a:prstGeom prst="rect">
            <a:avLst/>
          </a:prstGeom>
        </p:spPr>
      </p:pic>
    </p:spTree>
    <p:extLst>
      <p:ext uri="{BB962C8B-B14F-4D97-AF65-F5344CB8AC3E}">
        <p14:creationId xmlns:p14="http://schemas.microsoft.com/office/powerpoint/2010/main" val="73104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p:cTn id="13"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1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anim calcmode="lin" valueType="num">
                                      <p:cBhvr>
                                        <p:cTn id="21" dur="1000" fill="hold"/>
                                        <p:tgtEl>
                                          <p:spTgt spid="10">
                                            <p:txEl>
                                              <p:pRg st="5" end="5"/>
                                            </p:txEl>
                                          </p:spTgt>
                                        </p:tgtEl>
                                        <p:attrNameLst>
                                          <p:attrName>ppt_w</p:attrName>
                                        </p:attrNameLst>
                                      </p:cBhvr>
                                      <p:tavLst>
                                        <p:tav tm="0">
                                          <p:val>
                                            <p:fltVal val="0"/>
                                          </p:val>
                                        </p:tav>
                                        <p:tav tm="100000">
                                          <p:val>
                                            <p:strVal val="#ppt_w"/>
                                          </p:val>
                                        </p:tav>
                                      </p:tavLst>
                                    </p:anim>
                                    <p:anim calcmode="lin" valueType="num">
                                      <p:cBhvr>
                                        <p:cTn id="22" dur="1000" fill="hold"/>
                                        <p:tgtEl>
                                          <p:spTgt spid="10">
                                            <p:txEl>
                                              <p:pRg st="5" end="5"/>
                                            </p:txEl>
                                          </p:spTgt>
                                        </p:tgtEl>
                                        <p:attrNameLst>
                                          <p:attrName>ppt_h</p:attrName>
                                        </p:attrNameLst>
                                      </p:cBhvr>
                                      <p:tavLst>
                                        <p:tav tm="0">
                                          <p:val>
                                            <p:fltVal val="0"/>
                                          </p:val>
                                        </p:tav>
                                        <p:tav tm="100000">
                                          <p:val>
                                            <p:strVal val="#ppt_h"/>
                                          </p:val>
                                        </p:tav>
                                      </p:tavLst>
                                    </p:anim>
                                    <p:anim calcmode="lin" valueType="num">
                                      <p:cBhvr>
                                        <p:cTn id="23" dur="1000" fill="hold"/>
                                        <p:tgtEl>
                                          <p:spTgt spid="10">
                                            <p:txEl>
                                              <p:pRg st="5" end="5"/>
                                            </p:txEl>
                                          </p:spTgt>
                                        </p:tgtEl>
                                        <p:attrNameLst>
                                          <p:attrName>style.rotation</p:attrName>
                                        </p:attrNameLst>
                                      </p:cBhvr>
                                      <p:tavLst>
                                        <p:tav tm="0">
                                          <p:val>
                                            <p:fltVal val="90"/>
                                          </p:val>
                                        </p:tav>
                                        <p:tav tm="100000">
                                          <p:val>
                                            <p:fltVal val="0"/>
                                          </p:val>
                                        </p:tav>
                                      </p:tavLst>
                                    </p:anim>
                                    <p:animEffect transition="in" filter="fade">
                                      <p:cBhvr>
                                        <p:cTn id="24" dur="1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t>
            </a:r>
            <a:r>
              <a:rPr lang="en-IN" sz="3200" dirty="0" err="1" smtClean="0"/>
              <a:t>re.sub</a:t>
            </a:r>
            <a:r>
              <a:rPr lang="en-IN" sz="3200" dirty="0"/>
              <a:t>() and </a:t>
            </a:r>
            <a:r>
              <a:rPr lang="en-IN" sz="3200" dirty="0" err="1"/>
              <a:t>re.compile</a:t>
            </a:r>
            <a:r>
              <a:rPr lang="en-IN" sz="3200" dirty="0"/>
              <a: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8" name="Content Placeholder 3"/>
          <p:cNvSpPr txBox="1">
            <a:spLocks/>
          </p:cNvSpPr>
          <p:nvPr/>
        </p:nvSpPr>
        <p:spPr>
          <a:xfrm>
            <a:off x="338667" y="986589"/>
            <a:ext cx="9294853" cy="5105400"/>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re.sub() -&gt; Used to replace substrings</a:t>
            </a:r>
          </a:p>
          <a:p>
            <a:pPr marL="342900" indent="-342900">
              <a:buFont typeface="Arial" panose="020B0604020202020204" pitchFamily="34" charset="0"/>
              <a:buChar char="•"/>
            </a:pPr>
            <a:r>
              <a:rPr lang="en-US" smtClean="0"/>
              <a:t>Syntax: </a:t>
            </a:r>
            <a:r>
              <a:rPr lang="en-US" smtClean="0">
                <a:solidFill>
                  <a:srgbClr val="0070C0"/>
                </a:solidFill>
              </a:rPr>
              <a:t>re.sub(pattern,repl,string)</a:t>
            </a:r>
            <a:r>
              <a:rPr lang="en-US" smtClean="0"/>
              <a:t> </a:t>
            </a:r>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endParaRPr lang="en-US" smtClean="0"/>
          </a:p>
          <a:p>
            <a:pPr marL="342900" indent="-342900">
              <a:buFont typeface="Arial" panose="020B0604020202020204" pitchFamily="34" charset="0"/>
              <a:buChar char="•"/>
            </a:pPr>
            <a:r>
              <a:rPr lang="en-US" smtClean="0"/>
              <a:t>re.compile() -&gt; When we compile a regular expression pattern into pattern objects, which can be used for matching.</a:t>
            </a:r>
            <a:br>
              <a:rPr lang="en-US" smtClean="0"/>
            </a:br>
            <a:r>
              <a:rPr lang="en-US" smtClean="0"/>
              <a:t>- Using a pattern object and reusing it is more efficient when the expression is used multiple times in a single program</a:t>
            </a:r>
          </a:p>
          <a:p>
            <a:pPr marL="342900" indent="-342900">
              <a:buFont typeface="Arial" panose="020B0604020202020204" pitchFamily="34" charset="0"/>
              <a:buChar char="•"/>
            </a:pPr>
            <a:endParaRPr lang="en-US" smtClean="0"/>
          </a:p>
        </p:txBody>
      </p:sp>
      <p:pic>
        <p:nvPicPr>
          <p:cNvPr id="11" name="Picture 10"/>
          <p:cNvPicPr>
            <a:picLocks noChangeAspect="1"/>
          </p:cNvPicPr>
          <p:nvPr/>
        </p:nvPicPr>
        <p:blipFill>
          <a:blip r:embed="rId3"/>
          <a:stretch>
            <a:fillRect/>
          </a:stretch>
        </p:blipFill>
        <p:spPr>
          <a:xfrm>
            <a:off x="776536" y="1916832"/>
            <a:ext cx="8601075" cy="1171575"/>
          </a:xfrm>
          <a:prstGeom prst="rect">
            <a:avLst/>
          </a:prstGeom>
        </p:spPr>
      </p:pic>
      <p:pic>
        <p:nvPicPr>
          <p:cNvPr id="15" name="Picture 14"/>
          <p:cNvPicPr>
            <a:picLocks noChangeAspect="1"/>
          </p:cNvPicPr>
          <p:nvPr/>
        </p:nvPicPr>
        <p:blipFill>
          <a:blip r:embed="rId4"/>
          <a:stretch>
            <a:fillRect/>
          </a:stretch>
        </p:blipFill>
        <p:spPr>
          <a:xfrm>
            <a:off x="3645185" y="4698194"/>
            <a:ext cx="6124575" cy="2000250"/>
          </a:xfrm>
          <a:prstGeom prst="rect">
            <a:avLst/>
          </a:prstGeom>
        </p:spPr>
      </p:pic>
    </p:spTree>
    <p:extLst>
      <p:ext uri="{BB962C8B-B14F-4D97-AF65-F5344CB8AC3E}">
        <p14:creationId xmlns:p14="http://schemas.microsoft.com/office/powerpoint/2010/main" val="426628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 calcmode="lin" valueType="num">
                                      <p:cBhvr>
                                        <p:cTn id="15" dur="10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8">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8">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p:cTn id="23" dur="1000" fill="hold"/>
                                        <p:tgtEl>
                                          <p:spTgt spid="8">
                                            <p:txEl>
                                              <p:pRg st="5" end="5"/>
                                            </p:txEl>
                                          </p:spTgt>
                                        </p:tgtEl>
                                        <p:attrNameLst>
                                          <p:attrName>ppt_w</p:attrName>
                                        </p:attrNameLst>
                                      </p:cBhvr>
                                      <p:tavLst>
                                        <p:tav tm="0">
                                          <p:val>
                                            <p:fltVal val="0"/>
                                          </p:val>
                                        </p:tav>
                                        <p:tav tm="100000">
                                          <p:val>
                                            <p:strVal val="#ppt_w"/>
                                          </p:val>
                                        </p:tav>
                                      </p:tavLst>
                                    </p:anim>
                                    <p:anim calcmode="lin" valueType="num">
                                      <p:cBhvr>
                                        <p:cTn id="24" dur="1000" fill="hold"/>
                                        <p:tgtEl>
                                          <p:spTgt spid="8">
                                            <p:txEl>
                                              <p:pRg st="5" end="5"/>
                                            </p:txEl>
                                          </p:spTgt>
                                        </p:tgtEl>
                                        <p:attrNameLst>
                                          <p:attrName>ppt_h</p:attrName>
                                        </p:attrNameLst>
                                      </p:cBhvr>
                                      <p:tavLst>
                                        <p:tav tm="0">
                                          <p:val>
                                            <p:fltVal val="0"/>
                                          </p:val>
                                        </p:tav>
                                        <p:tav tm="100000">
                                          <p:val>
                                            <p:strVal val="#ppt_h"/>
                                          </p:val>
                                        </p:tav>
                                      </p:tavLst>
                                    </p:anim>
                                    <p:anim calcmode="lin" valueType="num">
                                      <p:cBhvr>
                                        <p:cTn id="25" dur="1000" fill="hold"/>
                                        <p:tgtEl>
                                          <p:spTgt spid="8">
                                            <p:txEl>
                                              <p:pRg st="5" end="5"/>
                                            </p:txEl>
                                          </p:spTgt>
                                        </p:tgtEl>
                                        <p:attrNameLst>
                                          <p:attrName>style.rotation</p:attrName>
                                        </p:attrNameLst>
                                      </p:cBhvr>
                                      <p:tavLst>
                                        <p:tav tm="0">
                                          <p:val>
                                            <p:fltVal val="90"/>
                                          </p:val>
                                        </p:tav>
                                        <p:tav tm="100000">
                                          <p:val>
                                            <p:fltVal val="0"/>
                                          </p:val>
                                        </p:tav>
                                      </p:tavLst>
                                    </p:anim>
                                    <p:animEffect transition="in" filter="fade">
                                      <p:cBhvr>
                                        <p:cTn id="26" dur="10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Database </a:t>
            </a:r>
            <a:r>
              <a:rPr lang="en-IN" sz="3200" dirty="0"/>
              <a:t>Access: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9" name="Picture 8"/>
          <p:cNvPicPr>
            <a:picLocks noChangeAspect="1"/>
          </p:cNvPicPr>
          <p:nvPr/>
        </p:nvPicPr>
        <p:blipFill>
          <a:blip r:embed="rId3"/>
          <a:stretch>
            <a:fillRect/>
          </a:stretch>
        </p:blipFill>
        <p:spPr>
          <a:xfrm>
            <a:off x="1568624" y="1340768"/>
            <a:ext cx="7134225" cy="4248150"/>
          </a:xfrm>
          <a:prstGeom prst="rect">
            <a:avLst/>
          </a:prstGeom>
        </p:spPr>
      </p:pic>
    </p:spTree>
    <p:extLst>
      <p:ext uri="{BB962C8B-B14F-4D97-AF65-F5344CB8AC3E}">
        <p14:creationId xmlns:p14="http://schemas.microsoft.com/office/powerpoint/2010/main" val="992969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15" y="116632"/>
            <a:ext cx="9906000" cy="1188000"/>
          </a:xfrm>
        </p:spPr>
        <p:txBody>
          <a:bodyPr/>
          <a:lstStyle/>
          <a:p>
            <a:r>
              <a:rPr lang="en-US" dirty="0" smtClean="0"/>
              <a:t>Installation Complete</a:t>
            </a:r>
            <a:endParaRPr lang="en-US" dirty="0"/>
          </a:p>
        </p:txBody>
      </p:sp>
      <p:sp>
        <p:nvSpPr>
          <p:cNvPr id="3" name="Content Placeholder 2"/>
          <p:cNvSpPr>
            <a:spLocks noGrp="1"/>
          </p:cNvSpPr>
          <p:nvPr>
            <p:ph idx="1"/>
          </p:nvPr>
        </p:nvSpPr>
        <p:spPr>
          <a:xfrm>
            <a:off x="18698" y="1332076"/>
            <a:ext cx="9906000" cy="4689212"/>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7" name="Picture 6"/>
          <p:cNvPicPr>
            <a:picLocks noChangeAspect="1"/>
          </p:cNvPicPr>
          <p:nvPr/>
        </p:nvPicPr>
        <p:blipFill>
          <a:blip r:embed="rId2"/>
          <a:stretch>
            <a:fillRect/>
          </a:stretch>
        </p:blipFill>
        <p:spPr>
          <a:xfrm>
            <a:off x="601316" y="1316092"/>
            <a:ext cx="4371930" cy="2738886"/>
          </a:xfrm>
          <a:prstGeom prst="rect">
            <a:avLst/>
          </a:prstGeom>
        </p:spPr>
      </p:pic>
      <p:sp>
        <p:nvSpPr>
          <p:cNvPr id="8" name="Rectangle 7"/>
          <p:cNvSpPr/>
          <p:nvPr/>
        </p:nvSpPr>
        <p:spPr>
          <a:xfrm>
            <a:off x="5169024" y="1983582"/>
            <a:ext cx="4953000" cy="1323439"/>
          </a:xfrm>
          <a:prstGeom prst="rect">
            <a:avLst/>
          </a:prstGeom>
        </p:spPr>
        <p:txBody>
          <a:bodyPr>
            <a:spAutoFit/>
          </a:bodyPr>
          <a:lstStyle/>
          <a:p>
            <a:r>
              <a:rPr lang="en-US" sz="1600" dirty="0"/>
              <a:t>During installation, it will show the various components it is installing and move the progress bar towards completion. Soon, a new </a:t>
            </a:r>
            <a:r>
              <a:rPr lang="en-US" sz="1600" b="1" dirty="0"/>
              <a:t>Python 3.7.0 (32-bit) Setup</a:t>
            </a:r>
            <a:r>
              <a:rPr lang="en-US" sz="1600" dirty="0"/>
              <a:t> pop-up window will appear with a </a:t>
            </a:r>
            <a:r>
              <a:rPr lang="en-US" sz="1600" b="1" dirty="0"/>
              <a:t>Setup was </a:t>
            </a:r>
            <a:r>
              <a:rPr lang="en-US" sz="1600" b="1" dirty="0" smtClean="0"/>
              <a:t>successfully</a:t>
            </a:r>
            <a:r>
              <a:rPr lang="en-US" sz="1600" dirty="0"/>
              <a:t> message.</a:t>
            </a:r>
          </a:p>
        </p:txBody>
      </p:sp>
      <p:pic>
        <p:nvPicPr>
          <p:cNvPr id="9" name="Picture 8"/>
          <p:cNvPicPr>
            <a:picLocks noChangeAspect="1"/>
          </p:cNvPicPr>
          <p:nvPr/>
        </p:nvPicPr>
        <p:blipFill>
          <a:blip r:embed="rId3"/>
          <a:stretch>
            <a:fillRect/>
          </a:stretch>
        </p:blipFill>
        <p:spPr>
          <a:xfrm>
            <a:off x="4974137" y="3292175"/>
            <a:ext cx="4925514" cy="3068588"/>
          </a:xfrm>
          <a:prstGeom prst="rect">
            <a:avLst/>
          </a:prstGeom>
        </p:spPr>
      </p:pic>
    </p:spTree>
    <p:extLst>
      <p:ext uri="{BB962C8B-B14F-4D97-AF65-F5344CB8AC3E}">
        <p14:creationId xmlns:p14="http://schemas.microsoft.com/office/powerpoint/2010/main" val="21924432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99392"/>
            <a:ext cx="9906000" cy="1188000"/>
          </a:xfrm>
        </p:spPr>
        <p:txBody>
          <a:bodyPr/>
          <a:lstStyle/>
          <a:p>
            <a:pPr algn="l"/>
            <a:r>
              <a:rPr lang="en-IN" sz="3200" dirty="0" smtClean="0"/>
              <a:t>	Relational </a:t>
            </a:r>
            <a:r>
              <a:rPr lang="en-IN" sz="3200" dirty="0"/>
              <a:t>Database API Specification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128465" y="908720"/>
            <a:ext cx="9777535"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To Access a database, Python needs a database module</a:t>
            </a:r>
          </a:p>
          <a:p>
            <a:pPr marL="342900" indent="-342900">
              <a:buFont typeface="Arial" panose="020B0604020202020204" pitchFamily="34" charset="0"/>
              <a:buChar char="•"/>
            </a:pPr>
            <a:r>
              <a:rPr lang="en-US" dirty="0" smtClean="0"/>
              <a:t>Python database modules that conform to the Python Database API (DB-API) specification can be used to access relational database from Python.</a:t>
            </a:r>
          </a:p>
          <a:p>
            <a:pPr marL="342900" indent="-342900">
              <a:buFont typeface="Arial" panose="020B0604020202020204" pitchFamily="34" charset="0"/>
              <a:buChar char="•"/>
            </a:pPr>
            <a:r>
              <a:rPr lang="en-US" dirty="0" smtClean="0"/>
              <a:t>Python Database API supports a wide range of database server:</a:t>
            </a:r>
          </a:p>
          <a:p>
            <a:pPr marL="1485763" lvl="2" indent="-342900"/>
            <a:r>
              <a:rPr lang="en-US" dirty="0" smtClean="0">
                <a:solidFill>
                  <a:srgbClr val="0070C0"/>
                </a:solidFill>
              </a:rPr>
              <a:t>SQLite 3</a:t>
            </a:r>
          </a:p>
          <a:p>
            <a:pPr marL="1485763" lvl="2" indent="-342900"/>
            <a:r>
              <a:rPr lang="en-US" dirty="0" smtClean="0">
                <a:solidFill>
                  <a:srgbClr val="0070C0"/>
                </a:solidFill>
              </a:rPr>
              <a:t>MySQL</a:t>
            </a:r>
          </a:p>
          <a:p>
            <a:pPr marL="1485763" lvl="2" indent="-342900"/>
            <a:r>
              <a:rPr lang="en-US" dirty="0" smtClean="0">
                <a:solidFill>
                  <a:srgbClr val="0070C0"/>
                </a:solidFill>
              </a:rPr>
              <a:t>PostgreSQL</a:t>
            </a:r>
          </a:p>
          <a:p>
            <a:pPr marL="1485763" lvl="2" indent="-342900"/>
            <a:r>
              <a:rPr lang="en-US" dirty="0" smtClean="0">
                <a:solidFill>
                  <a:srgbClr val="0070C0"/>
                </a:solidFill>
              </a:rPr>
              <a:t>Microsoft SQL Server 2008,2013,2016 etc.</a:t>
            </a:r>
          </a:p>
          <a:p>
            <a:pPr marL="1485763" lvl="2" indent="-342900"/>
            <a:r>
              <a:rPr lang="en-US" dirty="0" smtClean="0">
                <a:solidFill>
                  <a:srgbClr val="0070C0"/>
                </a:solidFill>
              </a:rPr>
              <a:t>Informix</a:t>
            </a:r>
          </a:p>
          <a:p>
            <a:pPr marL="1485763" lvl="2" indent="-342900"/>
            <a:r>
              <a:rPr lang="en-US" dirty="0" smtClean="0">
                <a:solidFill>
                  <a:srgbClr val="0070C0"/>
                </a:solidFill>
              </a:rPr>
              <a:t>Redshift</a:t>
            </a:r>
          </a:p>
          <a:p>
            <a:pPr marL="1485763" lvl="2" indent="-342900"/>
            <a:r>
              <a:rPr lang="en-US" dirty="0" smtClean="0">
                <a:solidFill>
                  <a:srgbClr val="0070C0"/>
                </a:solidFill>
              </a:rPr>
              <a:t>Oracle</a:t>
            </a:r>
          </a:p>
          <a:p>
            <a:pPr marL="1485763" lvl="2" indent="-342900"/>
            <a:r>
              <a:rPr lang="en-US" dirty="0" smtClean="0">
                <a:solidFill>
                  <a:srgbClr val="0070C0"/>
                </a:solidFill>
              </a:rPr>
              <a:t>Sybase</a:t>
            </a:r>
            <a:endParaRPr lang="en-US" dirty="0">
              <a:solidFill>
                <a:srgbClr val="0070C0"/>
              </a:solidFill>
            </a:endParaRPr>
          </a:p>
        </p:txBody>
      </p:sp>
    </p:spTree>
    <p:extLst>
      <p:ext uri="{BB962C8B-B14F-4D97-AF65-F5344CB8AC3E}">
        <p14:creationId xmlns:p14="http://schemas.microsoft.com/office/powerpoint/2010/main" val="205230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 calcmode="lin" valueType="num">
                                      <p:cBhvr>
                                        <p:cTn id="29"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6">
                                            <p:txEl>
                                              <p:pRg st="3" end="3"/>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p:cTn id="35"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8" dur="1000"/>
                                        <p:tgtEl>
                                          <p:spTgt spid="6">
                                            <p:txEl>
                                              <p:pRg st="4" end="4"/>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 calcmode="lin" valueType="num">
                                      <p:cBhvr>
                                        <p:cTn id="41"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4" dur="1000"/>
                                        <p:tgtEl>
                                          <p:spTgt spid="6">
                                            <p:txEl>
                                              <p:pRg st="5" end="5"/>
                                            </p:txEl>
                                          </p:spTgt>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6">
                                            <p:txEl>
                                              <p:pRg st="6" end="6"/>
                                            </p:txEl>
                                          </p:spTgt>
                                        </p:tgtEl>
                                        <p:attrNameLst>
                                          <p:attrName>style.visibility</p:attrName>
                                        </p:attrNameLst>
                                      </p:cBhvr>
                                      <p:to>
                                        <p:strVal val="visible"/>
                                      </p:to>
                                    </p:set>
                                    <p:anim calcmode="lin" valueType="num">
                                      <p:cBhvr>
                                        <p:cTn id="47"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6" end="6"/>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 calcmode="lin" valueType="num">
                                      <p:cBhvr>
                                        <p:cTn id="5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5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5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56" dur="1000"/>
                                        <p:tgtEl>
                                          <p:spTgt spid="6">
                                            <p:txEl>
                                              <p:pRg st="7" end="7"/>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6">
                                            <p:txEl>
                                              <p:pRg st="8" end="8"/>
                                            </p:txEl>
                                          </p:spTgt>
                                        </p:tgtEl>
                                        <p:attrNameLst>
                                          <p:attrName>style.visibility</p:attrName>
                                        </p:attrNameLst>
                                      </p:cBhvr>
                                      <p:to>
                                        <p:strVal val="visible"/>
                                      </p:to>
                                    </p:set>
                                    <p:anim calcmode="lin" valueType="num">
                                      <p:cBhvr>
                                        <p:cTn id="59"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60"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61"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62" dur="1000"/>
                                        <p:tgtEl>
                                          <p:spTgt spid="6">
                                            <p:txEl>
                                              <p:pRg st="8" end="8"/>
                                            </p:txEl>
                                          </p:spTgt>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6">
                                            <p:txEl>
                                              <p:pRg st="9" end="9"/>
                                            </p:txEl>
                                          </p:spTgt>
                                        </p:tgtEl>
                                        <p:attrNameLst>
                                          <p:attrName>style.visibility</p:attrName>
                                        </p:attrNameLst>
                                      </p:cBhvr>
                                      <p:to>
                                        <p:strVal val="visible"/>
                                      </p:to>
                                    </p:set>
                                    <p:anim calcmode="lin" valueType="num">
                                      <p:cBhvr>
                                        <p:cTn id="65" dur="1000" fill="hold"/>
                                        <p:tgtEl>
                                          <p:spTgt spid="6">
                                            <p:txEl>
                                              <p:pRg st="9" end="9"/>
                                            </p:txEl>
                                          </p:spTgt>
                                        </p:tgtEl>
                                        <p:attrNameLst>
                                          <p:attrName>ppt_w</p:attrName>
                                        </p:attrNameLst>
                                      </p:cBhvr>
                                      <p:tavLst>
                                        <p:tav tm="0">
                                          <p:val>
                                            <p:fltVal val="0"/>
                                          </p:val>
                                        </p:tav>
                                        <p:tav tm="100000">
                                          <p:val>
                                            <p:strVal val="#ppt_w"/>
                                          </p:val>
                                        </p:tav>
                                      </p:tavLst>
                                    </p:anim>
                                    <p:anim calcmode="lin" valueType="num">
                                      <p:cBhvr>
                                        <p:cTn id="66" dur="1000" fill="hold"/>
                                        <p:tgtEl>
                                          <p:spTgt spid="6">
                                            <p:txEl>
                                              <p:pRg st="9" end="9"/>
                                            </p:txEl>
                                          </p:spTgt>
                                        </p:tgtEl>
                                        <p:attrNameLst>
                                          <p:attrName>ppt_h</p:attrName>
                                        </p:attrNameLst>
                                      </p:cBhvr>
                                      <p:tavLst>
                                        <p:tav tm="0">
                                          <p:val>
                                            <p:fltVal val="0"/>
                                          </p:val>
                                        </p:tav>
                                        <p:tav tm="100000">
                                          <p:val>
                                            <p:strVal val="#ppt_h"/>
                                          </p:val>
                                        </p:tav>
                                      </p:tavLst>
                                    </p:anim>
                                    <p:anim calcmode="lin" valueType="num">
                                      <p:cBhvr>
                                        <p:cTn id="67" dur="1000" fill="hold"/>
                                        <p:tgtEl>
                                          <p:spTgt spid="6">
                                            <p:txEl>
                                              <p:pRg st="9" end="9"/>
                                            </p:txEl>
                                          </p:spTgt>
                                        </p:tgtEl>
                                        <p:attrNameLst>
                                          <p:attrName>style.rotation</p:attrName>
                                        </p:attrNameLst>
                                      </p:cBhvr>
                                      <p:tavLst>
                                        <p:tav tm="0">
                                          <p:val>
                                            <p:fltVal val="90"/>
                                          </p:val>
                                        </p:tav>
                                        <p:tav tm="100000">
                                          <p:val>
                                            <p:fltVal val="0"/>
                                          </p:val>
                                        </p:tav>
                                      </p:tavLst>
                                    </p:anim>
                                    <p:animEffect transition="in" filter="fade">
                                      <p:cBhvr>
                                        <p:cTn id="68" dur="1000"/>
                                        <p:tgtEl>
                                          <p:spTgt spid="6">
                                            <p:txEl>
                                              <p:pRg st="9" end="9"/>
                                            </p:txEl>
                                          </p:spTgt>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6">
                                            <p:txEl>
                                              <p:pRg st="10" end="10"/>
                                            </p:txEl>
                                          </p:spTgt>
                                        </p:tgtEl>
                                        <p:attrNameLst>
                                          <p:attrName>style.visibility</p:attrName>
                                        </p:attrNameLst>
                                      </p:cBhvr>
                                      <p:to>
                                        <p:strVal val="visible"/>
                                      </p:to>
                                    </p:set>
                                    <p:anim calcmode="lin" valueType="num">
                                      <p:cBhvr>
                                        <p:cTn id="71" dur="10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10" end="10"/>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10" end="10"/>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Common </a:t>
            </a:r>
            <a:r>
              <a:rPr lang="en-IN" sz="3200" dirty="0"/>
              <a:t>Things Across DBs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13692" y="980728"/>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Connections</a:t>
            </a:r>
          </a:p>
          <a:p>
            <a:pPr lvl="1" indent="0">
              <a:buFont typeface="Arial" charset="0"/>
              <a:buNone/>
            </a:pPr>
            <a:r>
              <a:rPr lang="en-US" dirty="0" smtClean="0"/>
              <a:t>&gt;&gt; Every database module provides a module-level function </a:t>
            </a:r>
            <a:r>
              <a:rPr lang="en-US" dirty="0" smtClean="0">
                <a:solidFill>
                  <a:srgbClr val="0070C0"/>
                </a:solidFill>
              </a:rPr>
              <a:t>connect</a:t>
            </a:r>
            <a:r>
              <a:rPr lang="en-US" dirty="0" smtClean="0"/>
              <a:t>(parameter)</a:t>
            </a:r>
          </a:p>
          <a:p>
            <a:pPr lvl="1" indent="0">
              <a:buFont typeface="Arial" charset="0"/>
              <a:buNone/>
            </a:pPr>
            <a:r>
              <a:rPr lang="en-US" dirty="0" smtClean="0"/>
              <a:t>&gt;&gt; The Exact parameters depend on the database</a:t>
            </a:r>
          </a:p>
          <a:p>
            <a:pPr lvl="1" indent="0">
              <a:buFont typeface="Arial" charset="0"/>
              <a:buNone/>
            </a:pPr>
            <a:r>
              <a:rPr lang="en-US" dirty="0" smtClean="0"/>
              <a:t>&gt;&gt; Example:</a:t>
            </a:r>
          </a:p>
          <a:p>
            <a:pPr lvl="1" indent="0">
              <a:buFont typeface="Arial" charset="0"/>
              <a:buNone/>
            </a:pPr>
            <a:r>
              <a:rPr lang="en-US" dirty="0" smtClean="0"/>
              <a:t>	conn=connect(</a:t>
            </a:r>
            <a:r>
              <a:rPr lang="en-US" dirty="0" err="1" smtClean="0"/>
              <a:t>dsn</a:t>
            </a:r>
            <a:r>
              <a:rPr lang="en-US" dirty="0" smtClean="0"/>
              <a:t>=“”</a:t>
            </a:r>
            <a:r>
              <a:rPr lang="en-US" dirty="0" err="1" smtClean="0"/>
              <a:t>hostname:DBNAME</a:t>
            </a:r>
            <a:r>
              <a:rPr lang="en-US" dirty="0" smtClean="0"/>
              <a:t>”,user=“</a:t>
            </a:r>
            <a:r>
              <a:rPr lang="en-US" dirty="0" err="1" smtClean="0"/>
              <a:t>ramesh</a:t>
            </a:r>
            <a:r>
              <a:rPr lang="en-US" dirty="0" smtClean="0"/>
              <a:t>”,password=“Passwd12”)</a:t>
            </a:r>
          </a:p>
          <a:p>
            <a:pPr marL="342900" indent="-342900">
              <a:buFont typeface="Arial" panose="020B0604020202020204" pitchFamily="34" charset="0"/>
              <a:buChar char="•"/>
            </a:pPr>
            <a:r>
              <a:rPr lang="en-US" dirty="0" smtClean="0"/>
              <a:t>If successful, a connection object (here conn) is returned</a:t>
            </a:r>
          </a:p>
          <a:p>
            <a:pPr marL="342900" indent="-342900">
              <a:buFont typeface="Arial" panose="020B0604020202020204" pitchFamily="34" charset="0"/>
              <a:buChar char="•"/>
            </a:pPr>
            <a:r>
              <a:rPr lang="en-US" dirty="0" smtClean="0"/>
              <a:t>Following methods can be called using the connection object:</a:t>
            </a:r>
          </a:p>
          <a:p>
            <a:pPr lvl="1" indent="0">
              <a:buFont typeface="Arial" charset="0"/>
              <a:buNone/>
            </a:pPr>
            <a:r>
              <a:rPr lang="en-US" dirty="0" smtClean="0">
                <a:solidFill>
                  <a:srgbClr val="0070C0"/>
                </a:solidFill>
              </a:rPr>
              <a:t>		-</a:t>
            </a:r>
            <a:r>
              <a:rPr lang="en-US" dirty="0" err="1" smtClean="0">
                <a:solidFill>
                  <a:srgbClr val="0070C0"/>
                </a:solidFill>
              </a:rPr>
              <a:t>c.close</a:t>
            </a:r>
            <a:r>
              <a:rPr lang="en-US" dirty="0" smtClean="0">
                <a:solidFill>
                  <a:srgbClr val="0070C0"/>
                </a:solidFill>
              </a:rPr>
              <a:t>():</a:t>
            </a:r>
          </a:p>
          <a:p>
            <a:pPr lvl="1" indent="0">
              <a:buFont typeface="Arial" charset="0"/>
              <a:buNone/>
            </a:pPr>
            <a:r>
              <a:rPr lang="en-US" dirty="0" smtClean="0">
                <a:solidFill>
                  <a:srgbClr val="0070C0"/>
                </a:solidFill>
              </a:rPr>
              <a:t>		-</a:t>
            </a:r>
            <a:r>
              <a:rPr lang="en-US" dirty="0" err="1" smtClean="0">
                <a:solidFill>
                  <a:srgbClr val="0070C0"/>
                </a:solidFill>
              </a:rPr>
              <a:t>c.commit</a:t>
            </a:r>
            <a:r>
              <a:rPr lang="en-US" dirty="0" smtClean="0">
                <a:solidFill>
                  <a:srgbClr val="0070C0"/>
                </a:solidFill>
              </a:rPr>
              <a:t>():</a:t>
            </a:r>
          </a:p>
          <a:p>
            <a:pPr lvl="1" indent="0">
              <a:buFont typeface="Arial" charset="0"/>
              <a:buNone/>
            </a:pPr>
            <a:r>
              <a:rPr lang="en-US" dirty="0" smtClean="0">
                <a:solidFill>
                  <a:srgbClr val="0070C0"/>
                </a:solidFill>
              </a:rPr>
              <a:t>		-</a:t>
            </a:r>
            <a:r>
              <a:rPr lang="en-US" dirty="0" err="1" smtClean="0">
                <a:solidFill>
                  <a:srgbClr val="0070C0"/>
                </a:solidFill>
              </a:rPr>
              <a:t>c.rollback</a:t>
            </a:r>
            <a:r>
              <a:rPr lang="en-US" dirty="0" smtClean="0">
                <a:solidFill>
                  <a:srgbClr val="0070C0"/>
                </a:solidFill>
              </a:rPr>
              <a:t>():</a:t>
            </a:r>
          </a:p>
          <a:p>
            <a:pPr lvl="1" indent="0">
              <a:buFont typeface="Arial" charset="0"/>
              <a:buNone/>
            </a:pPr>
            <a:r>
              <a:rPr lang="en-US" dirty="0" smtClean="0">
                <a:solidFill>
                  <a:srgbClr val="0070C0"/>
                </a:solidFill>
              </a:rPr>
              <a:t>		-</a:t>
            </a:r>
            <a:r>
              <a:rPr lang="en-US" dirty="0" err="1" smtClean="0">
                <a:solidFill>
                  <a:srgbClr val="0070C0"/>
                </a:solidFill>
              </a:rPr>
              <a:t>c.cursor</a:t>
            </a:r>
            <a:r>
              <a:rPr lang="en-US" dirty="0" smtClean="0">
                <a:solidFill>
                  <a:srgbClr val="0070C0"/>
                </a:solidFill>
              </a:rPr>
              <a:t>() : </a:t>
            </a:r>
            <a:r>
              <a:rPr lang="en-US" dirty="0" smtClean="0"/>
              <a:t>Creates a new cursor object that uses the connection, A cursor is an object you can use to execute SQL queries and obtain results</a:t>
            </a:r>
            <a:endParaRPr lang="en-US" dirty="0"/>
          </a:p>
        </p:txBody>
      </p:sp>
    </p:spTree>
    <p:extLst>
      <p:ext uri="{BB962C8B-B14F-4D97-AF65-F5344CB8AC3E}">
        <p14:creationId xmlns:p14="http://schemas.microsoft.com/office/powerpoint/2010/main" val="401707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p:cTn id="31"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 calcmode="lin" valueType="num">
                                      <p:cBhvr>
                                        <p:cTn id="39"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 calcmode="lin" valueType="num">
                                      <p:cBhvr>
                                        <p:cTn id="47"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5">
                                            <p:txEl>
                                              <p:pRg st="6" end="6"/>
                                            </p:txEl>
                                          </p:spTgt>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5">
                                            <p:txEl>
                                              <p:pRg st="7" end="7"/>
                                            </p:txEl>
                                          </p:spTgt>
                                        </p:tgtEl>
                                        <p:attrNameLst>
                                          <p:attrName>style.visibility</p:attrName>
                                        </p:attrNameLst>
                                      </p:cBhvr>
                                      <p:to>
                                        <p:strVal val="visible"/>
                                      </p:to>
                                    </p:set>
                                    <p:anim calcmode="lin" valueType="num">
                                      <p:cBhvr>
                                        <p:cTn id="53"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4"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5"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6" dur="1000"/>
                                        <p:tgtEl>
                                          <p:spTgt spid="5">
                                            <p:txEl>
                                              <p:pRg st="7" end="7"/>
                                            </p:txEl>
                                          </p:spTgt>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5">
                                            <p:txEl>
                                              <p:pRg st="8" end="8"/>
                                            </p:txEl>
                                          </p:spTgt>
                                        </p:tgtEl>
                                        <p:attrNameLst>
                                          <p:attrName>style.visibility</p:attrName>
                                        </p:attrNameLst>
                                      </p:cBhvr>
                                      <p:to>
                                        <p:strVal val="visible"/>
                                      </p:to>
                                    </p:set>
                                    <p:anim calcmode="lin" valueType="num">
                                      <p:cBhvr>
                                        <p:cTn id="59" dur="1000" fill="hold"/>
                                        <p:tgtEl>
                                          <p:spTgt spid="5">
                                            <p:txEl>
                                              <p:pRg st="8" end="8"/>
                                            </p:txEl>
                                          </p:spTgt>
                                        </p:tgtEl>
                                        <p:attrNameLst>
                                          <p:attrName>ppt_w</p:attrName>
                                        </p:attrNameLst>
                                      </p:cBhvr>
                                      <p:tavLst>
                                        <p:tav tm="0">
                                          <p:val>
                                            <p:fltVal val="0"/>
                                          </p:val>
                                        </p:tav>
                                        <p:tav tm="100000">
                                          <p:val>
                                            <p:strVal val="#ppt_w"/>
                                          </p:val>
                                        </p:tav>
                                      </p:tavLst>
                                    </p:anim>
                                    <p:anim calcmode="lin" valueType="num">
                                      <p:cBhvr>
                                        <p:cTn id="60" dur="1000" fill="hold"/>
                                        <p:tgtEl>
                                          <p:spTgt spid="5">
                                            <p:txEl>
                                              <p:pRg st="8" end="8"/>
                                            </p:txEl>
                                          </p:spTgt>
                                        </p:tgtEl>
                                        <p:attrNameLst>
                                          <p:attrName>ppt_h</p:attrName>
                                        </p:attrNameLst>
                                      </p:cBhvr>
                                      <p:tavLst>
                                        <p:tav tm="0">
                                          <p:val>
                                            <p:fltVal val="0"/>
                                          </p:val>
                                        </p:tav>
                                        <p:tav tm="100000">
                                          <p:val>
                                            <p:strVal val="#ppt_h"/>
                                          </p:val>
                                        </p:tav>
                                      </p:tavLst>
                                    </p:anim>
                                    <p:anim calcmode="lin" valueType="num">
                                      <p:cBhvr>
                                        <p:cTn id="61" dur="1000" fill="hold"/>
                                        <p:tgtEl>
                                          <p:spTgt spid="5">
                                            <p:txEl>
                                              <p:pRg st="8" end="8"/>
                                            </p:txEl>
                                          </p:spTgt>
                                        </p:tgtEl>
                                        <p:attrNameLst>
                                          <p:attrName>style.rotation</p:attrName>
                                        </p:attrNameLst>
                                      </p:cBhvr>
                                      <p:tavLst>
                                        <p:tav tm="0">
                                          <p:val>
                                            <p:fltVal val="90"/>
                                          </p:val>
                                        </p:tav>
                                        <p:tav tm="100000">
                                          <p:val>
                                            <p:fltVal val="0"/>
                                          </p:val>
                                        </p:tav>
                                      </p:tavLst>
                                    </p:anim>
                                    <p:animEffect transition="in" filter="fade">
                                      <p:cBhvr>
                                        <p:cTn id="62" dur="1000"/>
                                        <p:tgtEl>
                                          <p:spTgt spid="5">
                                            <p:txEl>
                                              <p:pRg st="8" end="8"/>
                                            </p:txEl>
                                          </p:spTgt>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5">
                                            <p:txEl>
                                              <p:pRg st="9" end="9"/>
                                            </p:txEl>
                                          </p:spTgt>
                                        </p:tgtEl>
                                        <p:attrNameLst>
                                          <p:attrName>style.visibility</p:attrName>
                                        </p:attrNameLst>
                                      </p:cBhvr>
                                      <p:to>
                                        <p:strVal val="visible"/>
                                      </p:to>
                                    </p:set>
                                    <p:anim calcmode="lin" valueType="num">
                                      <p:cBhvr>
                                        <p:cTn id="65" dur="1000" fill="hold"/>
                                        <p:tgtEl>
                                          <p:spTgt spid="5">
                                            <p:txEl>
                                              <p:pRg st="9" end="9"/>
                                            </p:txEl>
                                          </p:spTgt>
                                        </p:tgtEl>
                                        <p:attrNameLst>
                                          <p:attrName>ppt_w</p:attrName>
                                        </p:attrNameLst>
                                      </p:cBhvr>
                                      <p:tavLst>
                                        <p:tav tm="0">
                                          <p:val>
                                            <p:fltVal val="0"/>
                                          </p:val>
                                        </p:tav>
                                        <p:tav tm="100000">
                                          <p:val>
                                            <p:strVal val="#ppt_w"/>
                                          </p:val>
                                        </p:tav>
                                      </p:tavLst>
                                    </p:anim>
                                    <p:anim calcmode="lin" valueType="num">
                                      <p:cBhvr>
                                        <p:cTn id="66" dur="1000" fill="hold"/>
                                        <p:tgtEl>
                                          <p:spTgt spid="5">
                                            <p:txEl>
                                              <p:pRg st="9" end="9"/>
                                            </p:txEl>
                                          </p:spTgt>
                                        </p:tgtEl>
                                        <p:attrNameLst>
                                          <p:attrName>ppt_h</p:attrName>
                                        </p:attrNameLst>
                                      </p:cBhvr>
                                      <p:tavLst>
                                        <p:tav tm="0">
                                          <p:val>
                                            <p:fltVal val="0"/>
                                          </p:val>
                                        </p:tav>
                                        <p:tav tm="100000">
                                          <p:val>
                                            <p:strVal val="#ppt_h"/>
                                          </p:val>
                                        </p:tav>
                                      </p:tavLst>
                                    </p:anim>
                                    <p:anim calcmode="lin" valueType="num">
                                      <p:cBhvr>
                                        <p:cTn id="67" dur="1000" fill="hold"/>
                                        <p:tgtEl>
                                          <p:spTgt spid="5">
                                            <p:txEl>
                                              <p:pRg st="9" end="9"/>
                                            </p:txEl>
                                          </p:spTgt>
                                        </p:tgtEl>
                                        <p:attrNameLst>
                                          <p:attrName>style.rotation</p:attrName>
                                        </p:attrNameLst>
                                      </p:cBhvr>
                                      <p:tavLst>
                                        <p:tav tm="0">
                                          <p:val>
                                            <p:fltVal val="90"/>
                                          </p:val>
                                        </p:tav>
                                        <p:tav tm="100000">
                                          <p:val>
                                            <p:fltVal val="0"/>
                                          </p:val>
                                        </p:tav>
                                      </p:tavLst>
                                    </p:anim>
                                    <p:animEffect transition="in" filter="fade">
                                      <p:cBhvr>
                                        <p:cTn id="68" dur="1000"/>
                                        <p:tgtEl>
                                          <p:spTgt spid="5">
                                            <p:txEl>
                                              <p:pRg st="9" end="9"/>
                                            </p:txEl>
                                          </p:spTgt>
                                        </p:tgtEl>
                                      </p:cBhvr>
                                    </p:animEffect>
                                  </p:childTnLst>
                                </p:cTn>
                              </p:par>
                              <p:par>
                                <p:cTn id="69" presetID="31" presetClass="entr" presetSubtype="0" fill="hold" grpId="0" nodeType="withEffect">
                                  <p:stCondLst>
                                    <p:cond delay="0"/>
                                  </p:stCondLst>
                                  <p:childTnLst>
                                    <p:set>
                                      <p:cBhvr>
                                        <p:cTn id="70" dur="1" fill="hold">
                                          <p:stCondLst>
                                            <p:cond delay="0"/>
                                          </p:stCondLst>
                                        </p:cTn>
                                        <p:tgtEl>
                                          <p:spTgt spid="5">
                                            <p:txEl>
                                              <p:pRg st="10" end="10"/>
                                            </p:txEl>
                                          </p:spTgt>
                                        </p:tgtEl>
                                        <p:attrNameLst>
                                          <p:attrName>style.visibility</p:attrName>
                                        </p:attrNameLst>
                                      </p:cBhvr>
                                      <p:to>
                                        <p:strVal val="visible"/>
                                      </p:to>
                                    </p:set>
                                    <p:anim calcmode="lin" valueType="num">
                                      <p:cBhvr>
                                        <p:cTn id="71" dur="1000" fill="hold"/>
                                        <p:tgtEl>
                                          <p:spTgt spid="5">
                                            <p:txEl>
                                              <p:pRg st="10" end="10"/>
                                            </p:txEl>
                                          </p:spTgt>
                                        </p:tgtEl>
                                        <p:attrNameLst>
                                          <p:attrName>ppt_w</p:attrName>
                                        </p:attrNameLst>
                                      </p:cBhvr>
                                      <p:tavLst>
                                        <p:tav tm="0">
                                          <p:val>
                                            <p:fltVal val="0"/>
                                          </p:val>
                                        </p:tav>
                                        <p:tav tm="100000">
                                          <p:val>
                                            <p:strVal val="#ppt_w"/>
                                          </p:val>
                                        </p:tav>
                                      </p:tavLst>
                                    </p:anim>
                                    <p:anim calcmode="lin" valueType="num">
                                      <p:cBhvr>
                                        <p:cTn id="72" dur="1000" fill="hold"/>
                                        <p:tgtEl>
                                          <p:spTgt spid="5">
                                            <p:txEl>
                                              <p:pRg st="10" end="10"/>
                                            </p:txEl>
                                          </p:spTgt>
                                        </p:tgtEl>
                                        <p:attrNameLst>
                                          <p:attrName>ppt_h</p:attrName>
                                        </p:attrNameLst>
                                      </p:cBhvr>
                                      <p:tavLst>
                                        <p:tav tm="0">
                                          <p:val>
                                            <p:fltVal val="0"/>
                                          </p:val>
                                        </p:tav>
                                        <p:tav tm="100000">
                                          <p:val>
                                            <p:strVal val="#ppt_h"/>
                                          </p:val>
                                        </p:tav>
                                      </p:tavLst>
                                    </p:anim>
                                    <p:anim calcmode="lin" valueType="num">
                                      <p:cBhvr>
                                        <p:cTn id="73" dur="1000" fill="hold"/>
                                        <p:tgtEl>
                                          <p:spTgt spid="5">
                                            <p:txEl>
                                              <p:pRg st="10" end="10"/>
                                            </p:txEl>
                                          </p:spTgt>
                                        </p:tgtEl>
                                        <p:attrNameLst>
                                          <p:attrName>style.rotation</p:attrName>
                                        </p:attrNameLst>
                                      </p:cBhvr>
                                      <p:tavLst>
                                        <p:tav tm="0">
                                          <p:val>
                                            <p:fltVal val="90"/>
                                          </p:val>
                                        </p:tav>
                                        <p:tav tm="100000">
                                          <p:val>
                                            <p:fltVal val="0"/>
                                          </p:val>
                                        </p:tav>
                                      </p:tavLst>
                                    </p:anim>
                                    <p:animEffect transition="in" filter="fade">
                                      <p:cBhvr>
                                        <p:cTn id="74" dur="10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More </a:t>
            </a:r>
            <a:r>
              <a:rPr lang="en-IN" sz="3200" dirty="0"/>
              <a:t>on Cursor</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128465" y="980728"/>
            <a:ext cx="9577064"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An instance cur of a Cursor has a number of standard methods and attributes:</a:t>
            </a:r>
          </a:p>
          <a:p>
            <a:pPr lvl="1" indent="0">
              <a:buFont typeface="Arial" charset="0"/>
              <a:buNone/>
            </a:pPr>
            <a:r>
              <a:rPr lang="en-US" smtClean="0"/>
              <a:t>&gt;&gt;</a:t>
            </a:r>
            <a:r>
              <a:rPr lang="en-US" smtClean="0">
                <a:solidFill>
                  <a:srgbClr val="0070C0"/>
                </a:solidFill>
              </a:rPr>
              <a:t>cur.close()</a:t>
            </a:r>
            <a:r>
              <a:rPr lang="en-US" smtClean="0"/>
              <a:t>: Closes the cursor , Preventing any further operations on it.</a:t>
            </a:r>
          </a:p>
          <a:p>
            <a:pPr lvl="1" indent="0">
              <a:buFont typeface="Arial" charset="0"/>
              <a:buNone/>
            </a:pPr>
            <a:r>
              <a:rPr lang="en-US" smtClean="0"/>
              <a:t>&gt;&gt;</a:t>
            </a:r>
            <a:r>
              <a:rPr lang="en-US" smtClean="0">
                <a:solidFill>
                  <a:srgbClr val="0070C0"/>
                </a:solidFill>
              </a:rPr>
              <a:t>cur.execute(query[, parameters])</a:t>
            </a:r>
            <a:r>
              <a:rPr lang="en-US" smtClean="0"/>
              <a:t>:Executes a query or command query on the database</a:t>
            </a:r>
          </a:p>
          <a:p>
            <a:pPr lvl="1" indent="0">
              <a:buFont typeface="Arial" charset="0"/>
              <a:buNone/>
            </a:pPr>
            <a:r>
              <a:rPr lang="en-US" smtClean="0"/>
              <a:t>&gt;&gt;</a:t>
            </a:r>
            <a:r>
              <a:rPr lang="en-US" smtClean="0">
                <a:solidFill>
                  <a:srgbClr val="0070C0"/>
                </a:solidFill>
              </a:rPr>
              <a:t>cur.ftechone()</a:t>
            </a:r>
            <a:r>
              <a:rPr lang="en-US" smtClean="0"/>
              <a:t>:Returns the next row of the result set produced by execute()</a:t>
            </a:r>
          </a:p>
          <a:p>
            <a:pPr lvl="1" indent="0">
              <a:buFont typeface="Arial" charset="0"/>
              <a:buNone/>
            </a:pPr>
            <a:r>
              <a:rPr lang="en-US" smtClean="0"/>
              <a:t>&gt;&gt;</a:t>
            </a:r>
            <a:r>
              <a:rPr lang="en-US" smtClean="0">
                <a:solidFill>
                  <a:srgbClr val="0070C0"/>
                </a:solidFill>
              </a:rPr>
              <a:t>cur.fetchmany([size])</a:t>
            </a:r>
            <a:r>
              <a:rPr lang="en-US" smtClean="0"/>
              <a:t>: Returns a sequence of result rows (e.g./ a list of tuples) . Size is the number of rows to return</a:t>
            </a:r>
          </a:p>
          <a:p>
            <a:pPr lvl="1" indent="0">
              <a:buFont typeface="Arial" charset="0"/>
              <a:buNone/>
            </a:pPr>
            <a:r>
              <a:rPr lang="en-US" smtClean="0"/>
              <a:t>&gt;&gt;</a:t>
            </a:r>
            <a:r>
              <a:rPr lang="en-US" smtClean="0">
                <a:solidFill>
                  <a:srgbClr val="0070C0"/>
                </a:solidFill>
              </a:rPr>
              <a:t>cur.fetchall()</a:t>
            </a:r>
            <a:r>
              <a:rPr lang="en-US" smtClean="0"/>
              <a:t>: Returns a sequence of all remaining result rows(e.g: a list of tuples)</a:t>
            </a:r>
          </a:p>
          <a:p>
            <a:pPr lvl="1" indent="0">
              <a:buFont typeface="Arial" charset="0"/>
              <a:buNone/>
            </a:pPr>
            <a:r>
              <a:rPr lang="en-US" smtClean="0"/>
              <a:t>&gt;&gt;</a:t>
            </a:r>
            <a:r>
              <a:rPr lang="en-US" smtClean="0">
                <a:solidFill>
                  <a:srgbClr val="0070C0"/>
                </a:solidFill>
              </a:rPr>
              <a:t>cur.rowcount </a:t>
            </a:r>
            <a:r>
              <a:rPr lang="en-US" smtClean="0"/>
              <a:t>: The number of rows in the last result produced by one of the execute*() methods.</a:t>
            </a:r>
            <a:endParaRPr lang="en-US"/>
          </a:p>
        </p:txBody>
      </p:sp>
    </p:spTree>
    <p:extLst>
      <p:ext uri="{BB962C8B-B14F-4D97-AF65-F5344CB8AC3E}">
        <p14:creationId xmlns:p14="http://schemas.microsoft.com/office/powerpoint/2010/main" val="240951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p:cTn id="1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p:cTn id="19"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6">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p:cTn id="25"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6">
                                            <p:txEl>
                                              <p:pRg st="3" end="3"/>
                                            </p:txEl>
                                          </p:spTgt>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p:cTn id="31"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4" end="4"/>
                                            </p:txEl>
                                          </p:spTgt>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p:cTn id="3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5" end="5"/>
                                            </p:txEl>
                                          </p:spTgt>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p:cTn id="43"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SQLite </a:t>
            </a:r>
            <a:r>
              <a:rPr lang="en-IN" sz="3200" dirty="0"/>
              <a:t>DB</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128465" y="980728"/>
            <a:ext cx="977753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It is not required to install this module separately as it is being shipped by default along with Python version 2.5.x</a:t>
            </a:r>
          </a:p>
          <a:p>
            <a:pPr marL="342900" indent="-342900">
              <a:buFont typeface="Arial" panose="020B0604020202020204" pitchFamily="34" charset="0"/>
              <a:buChar char="•"/>
            </a:pPr>
            <a:r>
              <a:rPr lang="en-US" dirty="0" smtClean="0"/>
              <a:t>SQLite3 is an easy to use database engine</a:t>
            </a:r>
          </a:p>
          <a:p>
            <a:pPr marL="342900" indent="-342900">
              <a:buFont typeface="Arial" panose="020B0604020202020204" pitchFamily="34" charset="0"/>
              <a:buChar char="•"/>
            </a:pPr>
            <a:r>
              <a:rPr lang="en-US" dirty="0" smtClean="0"/>
              <a:t>It is very fast and lightweight , and the entire database is stored in a single disk file.</a:t>
            </a:r>
          </a:p>
          <a:p>
            <a:pPr marL="342900" indent="-342900">
              <a:buFont typeface="Arial" panose="020B0604020202020204" pitchFamily="34" charset="0"/>
              <a:buChar char="•"/>
            </a:pPr>
            <a:r>
              <a:rPr lang="en-US" dirty="0" smtClean="0"/>
              <a:t>The Python standard library includes a module called “sqlite3”intended to work with this database</a:t>
            </a:r>
          </a:p>
          <a:p>
            <a:pPr marL="342900" indent="-342900">
              <a:buFont typeface="Arial" panose="020B0604020202020204" pitchFamily="34" charset="0"/>
              <a:buChar char="•"/>
            </a:pPr>
            <a:r>
              <a:rPr lang="en-US" dirty="0" smtClean="0"/>
              <a:t>This module is a SQL interface compliant with the DB-API 2.0 specification.</a:t>
            </a:r>
          </a:p>
        </p:txBody>
      </p:sp>
    </p:spTree>
    <p:extLst>
      <p:ext uri="{BB962C8B-B14F-4D97-AF65-F5344CB8AC3E}">
        <p14:creationId xmlns:p14="http://schemas.microsoft.com/office/powerpoint/2010/main" val="390156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p:cTn id="31"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p:cTn id="39"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Using </a:t>
            </a:r>
            <a:r>
              <a:rPr lang="en-IN" sz="3200" dirty="0"/>
              <a:t>SQLite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Content Placeholder 6"/>
          <p:cNvPicPr>
            <a:picLocks noChangeAspect="1"/>
          </p:cNvPicPr>
          <p:nvPr/>
        </p:nvPicPr>
        <p:blipFill>
          <a:blip r:embed="rId3"/>
          <a:stretch>
            <a:fillRect/>
          </a:stretch>
        </p:blipFill>
        <p:spPr>
          <a:xfrm>
            <a:off x="416496" y="1700808"/>
            <a:ext cx="8572500" cy="714375"/>
          </a:xfrm>
          <a:prstGeom prst="rect">
            <a:avLst/>
          </a:prstGeom>
        </p:spPr>
      </p:pic>
      <p:pic>
        <p:nvPicPr>
          <p:cNvPr id="8" name="Picture 7"/>
          <p:cNvPicPr>
            <a:picLocks noChangeAspect="1"/>
          </p:cNvPicPr>
          <p:nvPr/>
        </p:nvPicPr>
        <p:blipFill>
          <a:blip r:embed="rId4"/>
          <a:stretch>
            <a:fillRect/>
          </a:stretch>
        </p:blipFill>
        <p:spPr>
          <a:xfrm>
            <a:off x="416496" y="3212976"/>
            <a:ext cx="8553450" cy="895350"/>
          </a:xfrm>
          <a:prstGeom prst="rect">
            <a:avLst/>
          </a:prstGeom>
        </p:spPr>
      </p:pic>
      <p:pic>
        <p:nvPicPr>
          <p:cNvPr id="9" name="Picture 8"/>
          <p:cNvPicPr>
            <a:picLocks noChangeAspect="1"/>
          </p:cNvPicPr>
          <p:nvPr/>
        </p:nvPicPr>
        <p:blipFill>
          <a:blip r:embed="rId5"/>
          <a:stretch>
            <a:fillRect/>
          </a:stretch>
        </p:blipFill>
        <p:spPr>
          <a:xfrm>
            <a:off x="438547" y="4653136"/>
            <a:ext cx="8562975" cy="723900"/>
          </a:xfrm>
          <a:prstGeom prst="rect">
            <a:avLst/>
          </a:prstGeom>
        </p:spPr>
      </p:pic>
    </p:spTree>
    <p:extLst>
      <p:ext uri="{BB962C8B-B14F-4D97-AF65-F5344CB8AC3E}">
        <p14:creationId xmlns:p14="http://schemas.microsoft.com/office/powerpoint/2010/main" val="281952048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Using </a:t>
            </a:r>
            <a:r>
              <a:rPr lang="en-IN" sz="3200" dirty="0"/>
              <a:t>SQLite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Content Placeholder 6"/>
          <p:cNvPicPr>
            <a:picLocks noChangeAspect="1"/>
          </p:cNvPicPr>
          <p:nvPr/>
        </p:nvPicPr>
        <p:blipFill>
          <a:blip r:embed="rId3"/>
          <a:stretch>
            <a:fillRect/>
          </a:stretch>
        </p:blipFill>
        <p:spPr>
          <a:xfrm>
            <a:off x="416496" y="1700808"/>
            <a:ext cx="8572500" cy="714375"/>
          </a:xfrm>
          <a:prstGeom prst="rect">
            <a:avLst/>
          </a:prstGeom>
        </p:spPr>
      </p:pic>
      <p:pic>
        <p:nvPicPr>
          <p:cNvPr id="8" name="Picture 7"/>
          <p:cNvPicPr>
            <a:picLocks noChangeAspect="1"/>
          </p:cNvPicPr>
          <p:nvPr/>
        </p:nvPicPr>
        <p:blipFill>
          <a:blip r:embed="rId4"/>
          <a:stretch>
            <a:fillRect/>
          </a:stretch>
        </p:blipFill>
        <p:spPr>
          <a:xfrm>
            <a:off x="416496" y="3212976"/>
            <a:ext cx="8553450" cy="895350"/>
          </a:xfrm>
          <a:prstGeom prst="rect">
            <a:avLst/>
          </a:prstGeom>
        </p:spPr>
      </p:pic>
      <p:pic>
        <p:nvPicPr>
          <p:cNvPr id="9" name="Picture 8"/>
          <p:cNvPicPr>
            <a:picLocks noChangeAspect="1"/>
          </p:cNvPicPr>
          <p:nvPr/>
        </p:nvPicPr>
        <p:blipFill>
          <a:blip r:embed="rId5"/>
          <a:stretch>
            <a:fillRect/>
          </a:stretch>
        </p:blipFill>
        <p:spPr>
          <a:xfrm>
            <a:off x="438547" y="4653136"/>
            <a:ext cx="8562975" cy="723900"/>
          </a:xfrm>
          <a:prstGeom prst="rect">
            <a:avLst/>
          </a:prstGeom>
        </p:spPr>
      </p:pic>
      <p:sp>
        <p:nvSpPr>
          <p:cNvPr id="3" name="Rectangle 2"/>
          <p:cNvSpPr/>
          <p:nvPr/>
        </p:nvSpPr>
        <p:spPr>
          <a:xfrm>
            <a:off x="3199956" y="3244334"/>
            <a:ext cx="3506088" cy="369332"/>
          </a:xfrm>
          <a:prstGeom prst="rect">
            <a:avLst/>
          </a:prstGeom>
        </p:spPr>
        <p:txBody>
          <a:bodyPr wrap="none">
            <a:spAutoFit/>
          </a:bodyPr>
          <a:lstStyle/>
          <a:p>
            <a:r>
              <a:rPr lang="en-US" dirty="0"/>
              <a:t>C:\Users\310307609\Downloads</a:t>
            </a:r>
          </a:p>
        </p:txBody>
      </p:sp>
    </p:spTree>
    <p:extLst>
      <p:ext uri="{BB962C8B-B14F-4D97-AF65-F5344CB8AC3E}">
        <p14:creationId xmlns:p14="http://schemas.microsoft.com/office/powerpoint/2010/main" val="382313246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Operations Steps</a:t>
            </a:r>
            <a:endParaRPr lang="en-US" dirty="0"/>
          </a:p>
        </p:txBody>
      </p:sp>
      <p:sp>
        <p:nvSpPr>
          <p:cNvPr id="3" name="Content Placeholder 2"/>
          <p:cNvSpPr>
            <a:spLocks noGrp="1"/>
          </p:cNvSpPr>
          <p:nvPr>
            <p:ph idx="1"/>
          </p:nvPr>
        </p:nvSpPr>
        <p:spPr/>
        <p:txBody>
          <a:bodyPr/>
          <a:lstStyle/>
          <a:p>
            <a:r>
              <a:rPr lang="en-US" dirty="0"/>
              <a:t>Step 1 –database import {Import modules for </a:t>
            </a:r>
            <a:r>
              <a:rPr lang="en-US" dirty="0" smtClean="0"/>
              <a:t>database}</a:t>
            </a:r>
          </a:p>
          <a:p>
            <a:r>
              <a:rPr lang="en-US" dirty="0" smtClean="0"/>
              <a:t>Step 2</a:t>
            </a:r>
            <a:r>
              <a:rPr lang="en-US" dirty="0"/>
              <a:t> –</a:t>
            </a:r>
            <a:r>
              <a:rPr lang="en-US" dirty="0" smtClean="0"/>
              <a:t> </a:t>
            </a:r>
            <a:r>
              <a:rPr lang="en-US" dirty="0"/>
              <a:t>Open a database connection with your program using connect() </a:t>
            </a:r>
          </a:p>
          <a:p>
            <a:r>
              <a:rPr lang="en-US" dirty="0" smtClean="0"/>
              <a:t>Step </a:t>
            </a:r>
            <a:r>
              <a:rPr lang="en-US" dirty="0"/>
              <a:t>3 –Creating cursor </a:t>
            </a:r>
            <a:r>
              <a:rPr lang="en-US" dirty="0" smtClean="0"/>
              <a:t>object</a:t>
            </a:r>
          </a:p>
          <a:p>
            <a:r>
              <a:rPr lang="en-US" dirty="0"/>
              <a:t>Step 4 -Execute SQL query</a:t>
            </a:r>
          </a:p>
          <a:p>
            <a:r>
              <a:rPr lang="en-US" dirty="0"/>
              <a:t>Step 5 –Fetch data from database</a:t>
            </a:r>
          </a:p>
          <a:p>
            <a:endParaRPr lang="en-US" dirty="0"/>
          </a:p>
          <a:p>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1404674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Fetch Data from DB</a:t>
            </a:r>
            <a:endParaRPr lang="en-US" dirty="0"/>
          </a:p>
        </p:txBody>
      </p:sp>
      <p:pic>
        <p:nvPicPr>
          <p:cNvPr id="7" name="Content Placeholder 6"/>
          <p:cNvPicPr>
            <a:picLocks noGrp="1" noChangeAspect="1"/>
          </p:cNvPicPr>
          <p:nvPr>
            <p:ph idx="1"/>
          </p:nvPr>
        </p:nvPicPr>
        <p:blipFill>
          <a:blip r:embed="rId2"/>
          <a:stretch>
            <a:fillRect/>
          </a:stretch>
        </p:blipFill>
        <p:spPr>
          <a:xfrm>
            <a:off x="1543050" y="1693863"/>
            <a:ext cx="6819900" cy="4171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5526344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Insertion in DB</a:t>
            </a:r>
            <a:endParaRPr lang="en-US" dirty="0"/>
          </a:p>
        </p:txBody>
      </p:sp>
      <p:pic>
        <p:nvPicPr>
          <p:cNvPr id="7" name="Content Placeholder 6"/>
          <p:cNvPicPr>
            <a:picLocks noGrp="1" noChangeAspect="1"/>
          </p:cNvPicPr>
          <p:nvPr>
            <p:ph idx="1"/>
          </p:nvPr>
        </p:nvPicPr>
        <p:blipFill>
          <a:blip r:embed="rId2"/>
          <a:stretch>
            <a:fillRect/>
          </a:stretch>
        </p:blipFill>
        <p:spPr>
          <a:xfrm>
            <a:off x="1533525" y="1441450"/>
            <a:ext cx="6838950" cy="4676775"/>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138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0219753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a:t>
            </a:r>
            <a:r>
              <a:rPr lang="en-IN" sz="3200" dirty="0"/>
              <a:t>Modules: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10" name="Content Placeholder 3"/>
          <p:cNvSpPr txBox="1">
            <a:spLocks/>
          </p:cNvSpPr>
          <p:nvPr/>
        </p:nvSpPr>
        <p:spPr>
          <a:xfrm>
            <a:off x="128465" y="1052736"/>
            <a:ext cx="9649072"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A Module is a python file that (generally) has only definitions of variables, functions and classes</a:t>
            </a:r>
          </a:p>
          <a:p>
            <a:pPr marL="342900" indent="-342900">
              <a:buFont typeface="Arial" panose="020B0604020202020204" pitchFamily="34" charset="0"/>
              <a:buChar char="•"/>
            </a:pPr>
            <a:r>
              <a:rPr lang="en-US" smtClean="0"/>
              <a:t>Some python modules are written in languages other than python , Most commonly C or C++, Such a module is called an </a:t>
            </a:r>
            <a:r>
              <a:rPr lang="en-US" smtClean="0">
                <a:solidFill>
                  <a:srgbClr val="0070C0"/>
                </a:solidFill>
              </a:rPr>
              <a:t>Extension Module </a:t>
            </a:r>
          </a:p>
          <a:p>
            <a:pPr marL="342900" indent="-342900">
              <a:buFont typeface="Arial" panose="020B0604020202020204" pitchFamily="34" charset="0"/>
              <a:buChar char="•"/>
            </a:pPr>
            <a:r>
              <a:rPr lang="en-US" smtClean="0"/>
              <a:t>Importing Module:</a:t>
            </a:r>
          </a:p>
          <a:p>
            <a:pPr marL="1485763" lvl="2" indent="-342900"/>
            <a:r>
              <a:rPr lang="en-US" smtClean="0">
                <a:solidFill>
                  <a:srgbClr val="0070C0"/>
                </a:solidFill>
              </a:rPr>
              <a:t>Import modulename</a:t>
            </a:r>
          </a:p>
          <a:p>
            <a:endParaRPr lang="en-US" smtClean="0"/>
          </a:p>
          <a:p>
            <a:endParaRPr lang="en-US"/>
          </a:p>
        </p:txBody>
      </p:sp>
    </p:spTree>
    <p:extLst>
      <p:ext uri="{BB962C8B-B14F-4D97-AF65-F5344CB8AC3E}">
        <p14:creationId xmlns:p14="http://schemas.microsoft.com/office/powerpoint/2010/main" val="257204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p:cTn id="15"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 calcmode="lin" valueType="num">
                                      <p:cBhvr>
                                        <p:cTn id="23" dur="10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0">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0">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10">
                                            <p:txEl>
                                              <p:pRg st="2" end="2"/>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anim calcmode="lin" valueType="num">
                                      <p:cBhvr>
                                        <p:cTn id="29" dur="1000" fill="hold"/>
                                        <p:tgtEl>
                                          <p:spTgt spid="10">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10">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10">
                                            <p:txEl>
                                              <p:pRg st="3" end="3"/>
                                            </p:txEl>
                                          </p:spTgt>
                                        </p:tgtEl>
                                        <p:attrNameLst>
                                          <p:attrName>style.rotation</p:attrName>
                                        </p:attrNameLst>
                                      </p:cBhvr>
                                      <p:tavLst>
                                        <p:tav tm="0">
                                          <p:val>
                                            <p:fltVal val="90"/>
                                          </p:val>
                                        </p:tav>
                                        <p:tav tm="100000">
                                          <p:val>
                                            <p:fltVal val="0"/>
                                          </p:val>
                                        </p:tav>
                                      </p:tavLst>
                                    </p:anim>
                                    <p:animEffect transition="in" filter="fade">
                                      <p:cBhvr>
                                        <p:cTn id="32" dur="1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00" y="116632"/>
            <a:ext cx="9906000" cy="1188000"/>
          </a:xfrm>
        </p:spPr>
        <p:txBody>
          <a:bodyPr/>
          <a:lstStyle/>
          <a:p>
            <a:r>
              <a:rPr lang="en-US" dirty="0" smtClean="0"/>
              <a:t>VERIFY PYTHON INSTALLATION</a:t>
            </a:r>
            <a:endParaRPr lang="en-US" dirty="0"/>
          </a:p>
        </p:txBody>
      </p:sp>
      <p:sp>
        <p:nvSpPr>
          <p:cNvPr id="3" name="Content Placeholder 2"/>
          <p:cNvSpPr>
            <a:spLocks noGrp="1"/>
          </p:cNvSpPr>
          <p:nvPr>
            <p:ph idx="1"/>
          </p:nvPr>
        </p:nvSpPr>
        <p:spPr>
          <a:xfrm>
            <a:off x="0" y="1489320"/>
            <a:ext cx="9906000" cy="4531968"/>
          </a:xfrm>
        </p:spPr>
        <p:txBody>
          <a:bodyPr/>
          <a:lstStyle/>
          <a:p>
            <a:r>
              <a:rPr lang="en-US" dirty="0"/>
              <a:t/>
            </a:r>
            <a:br>
              <a:rPr lang="en-US" dirty="0"/>
            </a:br>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Rectangle 7"/>
          <p:cNvSpPr/>
          <p:nvPr/>
        </p:nvSpPr>
        <p:spPr>
          <a:xfrm>
            <a:off x="416496" y="1489320"/>
            <a:ext cx="9217024" cy="1200329"/>
          </a:xfrm>
          <a:prstGeom prst="rect">
            <a:avLst/>
          </a:prstGeom>
        </p:spPr>
        <p:txBody>
          <a:bodyPr wrap="square">
            <a:spAutoFit/>
          </a:bodyPr>
          <a:lstStyle/>
          <a:p>
            <a:pPr>
              <a:buFont typeface="+mj-lt"/>
              <a:buAutoNum type="arabicPeriod"/>
            </a:pPr>
            <a:r>
              <a:rPr lang="en-US" dirty="0">
                <a:solidFill>
                  <a:srgbClr val="000000"/>
                </a:solidFill>
                <a:latin typeface="Times New Roman" panose="02020603050405020304" pitchFamily="18" charset="0"/>
              </a:rPr>
              <a:t>To try to verify installation</a:t>
            </a:r>
            <a:r>
              <a:rPr lang="en-US" dirty="0" smtClean="0">
                <a:solidFill>
                  <a:srgbClr val="000000"/>
                </a:solidFill>
                <a:latin typeface="Times New Roman" panose="02020603050405020304" pitchFamily="18" charset="0"/>
              </a:rPr>
              <a:t>, Navigate </a:t>
            </a:r>
            <a:r>
              <a:rPr lang="en-US" dirty="0">
                <a:solidFill>
                  <a:srgbClr val="000000"/>
                </a:solidFill>
                <a:latin typeface="Times New Roman" panose="02020603050405020304" pitchFamily="18" charset="0"/>
              </a:rPr>
              <a:t>to the directory </a:t>
            </a:r>
            <a:r>
              <a:rPr lang="en-US" b="1" dirty="0">
                <a:solidFill>
                  <a:srgbClr val="000000"/>
                </a:solidFill>
                <a:latin typeface="Times New Roman" panose="02020603050405020304" pitchFamily="18" charset="0"/>
              </a:rPr>
              <a:t>C:\</a:t>
            </a:r>
            <a:r>
              <a:rPr lang="en-US" b="1" dirty="0" smtClean="0">
                <a:solidFill>
                  <a:srgbClr val="000000"/>
                </a:solidFill>
                <a:latin typeface="Times New Roman" panose="02020603050405020304" pitchFamily="18" charset="0"/>
              </a:rPr>
              <a:t>Users\Raghu\AppData\Local\Programs\Python\Python37-32</a:t>
            </a:r>
            <a:r>
              <a:rPr lang="en-US" dirty="0">
                <a:solidFill>
                  <a:srgbClr val="000000"/>
                </a:solidFill>
                <a:latin typeface="Times New Roman" panose="02020603050405020304" pitchFamily="18" charset="0"/>
              </a:rPr>
              <a:t> (or to whatever directory Python was installed: see the pop-up window for Installing step 3</a:t>
            </a:r>
            <a:r>
              <a:rPr lang="en-US" dirty="0" smtClean="0">
                <a:solidFill>
                  <a:srgbClr val="000000"/>
                </a:solidFill>
                <a:latin typeface="Times New Roman" panose="02020603050405020304" pitchFamily="18" charset="0"/>
              </a:rPr>
              <a:t>).</a:t>
            </a:r>
            <a:endParaRPr lang="en-US" dirty="0">
              <a:solidFill>
                <a:srgbClr val="000000"/>
              </a:solidFill>
              <a:latin typeface="Times New Roman" panose="02020603050405020304" pitchFamily="18" charset="0"/>
            </a:endParaRPr>
          </a:p>
          <a:p>
            <a:pPr>
              <a:buFont typeface="+mj-lt"/>
              <a:buAutoNum type="arabicPeriod"/>
            </a:pPr>
            <a:r>
              <a:rPr lang="en-US" dirty="0">
                <a:solidFill>
                  <a:srgbClr val="000000"/>
                </a:solidFill>
                <a:latin typeface="Times New Roman" panose="02020603050405020304" pitchFamily="18" charset="0"/>
              </a:rPr>
              <a:t>Double-click the icon/file </a:t>
            </a:r>
            <a:r>
              <a:rPr lang="en-US" b="1" dirty="0" err="1">
                <a:solidFill>
                  <a:srgbClr val="000000"/>
                </a:solidFill>
                <a:latin typeface="Times New Roman" panose="02020603050405020304" pitchFamily="18" charset="0"/>
              </a:rPr>
              <a:t>python.exe</a:t>
            </a:r>
            <a:r>
              <a:rPr lang="en-US" dirty="0" err="1">
                <a:solidFill>
                  <a:srgbClr val="000000"/>
                </a:solidFill>
                <a:latin typeface="Times New Roman" panose="02020603050405020304" pitchFamily="18" charset="0"/>
              </a:rPr>
              <a:t>.The</a:t>
            </a:r>
            <a:r>
              <a:rPr lang="en-US" dirty="0">
                <a:solidFill>
                  <a:srgbClr val="000000"/>
                </a:solidFill>
                <a:latin typeface="Times New Roman" panose="02020603050405020304" pitchFamily="18" charset="0"/>
              </a:rPr>
              <a:t> following pop-up window will appear.</a:t>
            </a:r>
          </a:p>
        </p:txBody>
      </p:sp>
      <p:pic>
        <p:nvPicPr>
          <p:cNvPr id="9" name="Picture 8"/>
          <p:cNvPicPr>
            <a:picLocks noChangeAspect="1"/>
          </p:cNvPicPr>
          <p:nvPr/>
        </p:nvPicPr>
        <p:blipFill>
          <a:blip r:embed="rId2"/>
          <a:stretch>
            <a:fillRect/>
          </a:stretch>
        </p:blipFill>
        <p:spPr>
          <a:xfrm>
            <a:off x="416496" y="2689649"/>
            <a:ext cx="6562725" cy="1143000"/>
          </a:xfrm>
          <a:prstGeom prst="rect">
            <a:avLst/>
          </a:prstGeom>
        </p:spPr>
      </p:pic>
      <p:sp>
        <p:nvSpPr>
          <p:cNvPr id="10" name="Rectangle 9"/>
          <p:cNvSpPr/>
          <p:nvPr/>
        </p:nvSpPr>
        <p:spPr>
          <a:xfrm>
            <a:off x="416496" y="3832649"/>
            <a:ext cx="9145016" cy="2308324"/>
          </a:xfrm>
          <a:prstGeom prst="rect">
            <a:avLst/>
          </a:prstGeom>
        </p:spPr>
        <p:txBody>
          <a:bodyPr wrap="square">
            <a:spAutoFit/>
          </a:bodyPr>
          <a:lstStyle/>
          <a:p>
            <a:r>
              <a:rPr lang="en-US" dirty="0" smtClean="0">
                <a:solidFill>
                  <a:srgbClr val="000000"/>
                </a:solidFill>
                <a:latin typeface="Times New Roman" panose="02020603050405020304" pitchFamily="18" charset="0"/>
              </a:rPr>
              <a:t>You </a:t>
            </a:r>
            <a:r>
              <a:rPr lang="en-US" dirty="0">
                <a:solidFill>
                  <a:srgbClr val="000000"/>
                </a:solidFill>
                <a:latin typeface="Times New Roman" panose="02020603050405020304" pitchFamily="18" charset="0"/>
              </a:rPr>
              <a:t>may now follow the instructions to download and install Java (you should have already installed Java, but if you haven't, it is OK to do so now, so long as you install both Python and Java before you install Eclipse), and then follows the instruction to download and install the Eclipse IDE. </a:t>
            </a:r>
            <a:endParaRPr lang="en-US" dirty="0" smtClean="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r>
              <a:rPr lang="en-US" dirty="0" smtClean="0">
                <a:solidFill>
                  <a:srgbClr val="000000"/>
                </a:solidFill>
                <a:latin typeface="Times New Roman" panose="02020603050405020304" pitchFamily="18" charset="0"/>
              </a:rPr>
              <a:t>Note</a:t>
            </a:r>
            <a:r>
              <a:rPr lang="en-US" dirty="0">
                <a:solidFill>
                  <a:srgbClr val="000000"/>
                </a:solidFill>
                <a:latin typeface="Times New Roman" panose="02020603050405020304" pitchFamily="18" charset="0"/>
              </a:rPr>
              <a:t>: Y</a:t>
            </a:r>
            <a:r>
              <a:rPr lang="en-US" dirty="0" smtClean="0">
                <a:solidFill>
                  <a:srgbClr val="000000"/>
                </a:solidFill>
                <a:latin typeface="Times New Roman" panose="02020603050405020304" pitchFamily="18" charset="0"/>
              </a:rPr>
              <a:t>ou </a:t>
            </a:r>
            <a:r>
              <a:rPr lang="en-US" dirty="0">
                <a:solidFill>
                  <a:srgbClr val="000000"/>
                </a:solidFill>
                <a:latin typeface="Times New Roman" panose="02020603050405020304" pitchFamily="18" charset="0"/>
              </a:rPr>
              <a:t>need to download/install Java even if you are using Eclipse only for Python)</a:t>
            </a:r>
          </a:p>
          <a:p>
            <a:r>
              <a:rPr lang="en-US" dirty="0"/>
              <a:t/>
            </a:r>
            <a:br>
              <a:rPr lang="en-US" dirty="0"/>
            </a:br>
            <a:endParaRPr lang="en-US" dirty="0"/>
          </a:p>
        </p:txBody>
      </p:sp>
    </p:spTree>
    <p:extLst>
      <p:ext uri="{BB962C8B-B14F-4D97-AF65-F5344CB8AC3E}">
        <p14:creationId xmlns:p14="http://schemas.microsoft.com/office/powerpoint/2010/main" val="292577399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sys </a:t>
            </a:r>
            <a:r>
              <a:rPr lang="en-IN" sz="3200" dirty="0"/>
              <a:t>Modules: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15083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Common Data, Functions present in sys mod</a:t>
            </a:r>
          </a:p>
          <a:p>
            <a:r>
              <a:rPr lang="en-US" dirty="0" smtClean="0"/>
              <a:t>	&gt;&gt; </a:t>
            </a:r>
            <a:r>
              <a:rPr lang="en-US" dirty="0" err="1" smtClean="0"/>
              <a:t>sys.exit</a:t>
            </a:r>
            <a:r>
              <a:rPr lang="en-US" dirty="0" smtClean="0"/>
              <a:t>()</a:t>
            </a:r>
          </a:p>
          <a:p>
            <a:r>
              <a:rPr lang="en-US" dirty="0" smtClean="0"/>
              <a:t>	&gt;&gt; </a:t>
            </a:r>
            <a:r>
              <a:rPr lang="en-US" dirty="0" err="1" smtClean="0"/>
              <a:t>sys.argv</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395299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a:t>
            </a:r>
            <a:r>
              <a:rPr lang="en-IN" sz="3200" dirty="0" err="1" smtClean="0"/>
              <a:t>os</a:t>
            </a:r>
            <a:r>
              <a:rPr lang="en-IN" sz="3200" dirty="0" smtClean="0"/>
              <a:t> </a:t>
            </a:r>
            <a:r>
              <a:rPr lang="en-IN" sz="3200" dirty="0"/>
              <a:t>and </a:t>
            </a:r>
            <a:r>
              <a:rPr lang="en-IN" sz="3200" dirty="0" err="1"/>
              <a:t>subprocess</a:t>
            </a:r>
            <a:r>
              <a:rPr lang="en-IN" sz="3200" dirty="0"/>
              <a:t> Modules: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200473" y="1052736"/>
            <a:ext cx="9649072"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The </a:t>
            </a:r>
            <a:r>
              <a:rPr lang="en-US" dirty="0" err="1" smtClean="0">
                <a:solidFill>
                  <a:srgbClr val="0070C0"/>
                </a:solidFill>
              </a:rPr>
              <a:t>os</a:t>
            </a:r>
            <a:r>
              <a:rPr lang="en-US" dirty="0" smtClean="0">
                <a:solidFill>
                  <a:srgbClr val="0070C0"/>
                </a:solidFill>
              </a:rPr>
              <a:t> </a:t>
            </a:r>
            <a:r>
              <a:rPr lang="en-US" dirty="0" smtClean="0"/>
              <a:t>and </a:t>
            </a:r>
            <a:r>
              <a:rPr lang="en-US" dirty="0" err="1" smtClean="0">
                <a:solidFill>
                  <a:srgbClr val="0070C0"/>
                </a:solidFill>
              </a:rPr>
              <a:t>subprocess</a:t>
            </a:r>
            <a:r>
              <a:rPr lang="en-US" dirty="0" smtClean="0"/>
              <a:t> modules include code that lets python work with your operating system-they even run operating system commands</a:t>
            </a:r>
          </a:p>
          <a:p>
            <a:pPr marL="342900" indent="-342900">
              <a:buFont typeface="Arial" panose="020B0604020202020204" pitchFamily="34" charset="0"/>
              <a:buChar char="•"/>
            </a:pPr>
            <a:r>
              <a:rPr lang="en-US" dirty="0" smtClean="0"/>
              <a:t>The </a:t>
            </a:r>
            <a:r>
              <a:rPr lang="en-US" dirty="0" err="1" smtClean="0"/>
              <a:t>os</a:t>
            </a:r>
            <a:r>
              <a:rPr lang="en-US" dirty="0" smtClean="0"/>
              <a:t> module in best for the following tasks:</a:t>
            </a:r>
          </a:p>
          <a:p>
            <a:r>
              <a:rPr lang="en-US" dirty="0" smtClean="0"/>
              <a:t>	&gt;&gt; Working with paths and permissions (test for accessing to a path , changing directories, changing access permissions and user/group IDs)</a:t>
            </a:r>
          </a:p>
          <a:p>
            <a:r>
              <a:rPr lang="en-US" dirty="0" smtClean="0"/>
              <a:t>	&gt;&gt; Working with files (open, close, write, truncate, create links)</a:t>
            </a:r>
          </a:p>
          <a:p>
            <a:endParaRPr lang="en-US" dirty="0" smtClean="0"/>
          </a:p>
          <a:p>
            <a:r>
              <a:rPr lang="en-US" dirty="0" smtClean="0"/>
              <a:t>The </a:t>
            </a:r>
            <a:r>
              <a:rPr lang="en-US" dirty="0" err="1" smtClean="0">
                <a:solidFill>
                  <a:srgbClr val="0070C0"/>
                </a:solidFill>
              </a:rPr>
              <a:t>subprocess</a:t>
            </a:r>
            <a:r>
              <a:rPr lang="en-US" dirty="0" smtClean="0"/>
              <a:t> module, lets you safely interact with operating system to run commands and get information out of them</a:t>
            </a:r>
          </a:p>
          <a:p>
            <a:pPr marL="0" indent="0">
              <a:buNone/>
            </a:pPr>
            <a:endParaRPr lang="en-US" dirty="0" smtClean="0"/>
          </a:p>
          <a:p>
            <a:endParaRPr lang="en-US" dirty="0"/>
          </a:p>
        </p:txBody>
      </p:sp>
    </p:spTree>
    <p:extLst>
      <p:ext uri="{BB962C8B-B14F-4D97-AF65-F5344CB8AC3E}">
        <p14:creationId xmlns:p14="http://schemas.microsoft.com/office/powerpoint/2010/main" val="161769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anim calcmode="lin" valueType="num">
                                      <p:cBhvr>
                                        <p:cTn id="39"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a:t>
            </a:r>
            <a:r>
              <a:rPr lang="en-IN" sz="3200" dirty="0" err="1"/>
              <a:t>os</a:t>
            </a:r>
            <a:r>
              <a:rPr lang="en-IN" sz="3200" dirty="0"/>
              <a:t> Module: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200473" y="980728"/>
            <a:ext cx="95770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Commonly used functions in </a:t>
            </a:r>
            <a:r>
              <a:rPr lang="en-US" dirty="0" err="1" smtClean="0"/>
              <a:t>os</a:t>
            </a:r>
            <a:r>
              <a:rPr lang="en-US" dirty="0" smtClean="0"/>
              <a:t> module:</a:t>
            </a:r>
          </a:p>
          <a:p>
            <a:r>
              <a:rPr lang="en-US" dirty="0" smtClean="0"/>
              <a:t>	&gt;&gt; </a:t>
            </a:r>
            <a:r>
              <a:rPr lang="en-US" dirty="0" err="1" smtClean="0"/>
              <a:t>os.getcwd</a:t>
            </a:r>
            <a:r>
              <a:rPr lang="en-US" dirty="0" smtClean="0"/>
              <a:t>()</a:t>
            </a:r>
          </a:p>
          <a:p>
            <a:r>
              <a:rPr lang="en-US" dirty="0" smtClean="0"/>
              <a:t>	&gt;&gt; </a:t>
            </a:r>
            <a:r>
              <a:rPr lang="en-US" dirty="0" err="1" smtClean="0"/>
              <a:t>os.chdir</a:t>
            </a:r>
            <a:r>
              <a:rPr lang="en-US" dirty="0" smtClean="0"/>
              <a:t>()</a:t>
            </a:r>
          </a:p>
          <a:p>
            <a:r>
              <a:rPr lang="en-US" dirty="0" smtClean="0"/>
              <a:t>	&gt;&gt; </a:t>
            </a:r>
            <a:r>
              <a:rPr lang="en-US" dirty="0" err="1" smtClean="0"/>
              <a:t>os.mkdir</a:t>
            </a:r>
            <a:r>
              <a:rPr lang="en-US" dirty="0" smtClean="0"/>
              <a:t>()</a:t>
            </a:r>
          </a:p>
          <a:p>
            <a:r>
              <a:rPr lang="en-US" dirty="0" smtClean="0"/>
              <a:t>	&gt;&gt; </a:t>
            </a:r>
            <a:r>
              <a:rPr lang="en-US" dirty="0" err="1" smtClean="0"/>
              <a:t>os.makedirs</a:t>
            </a:r>
            <a:r>
              <a:rPr lang="en-US" dirty="0" smtClean="0"/>
              <a:t>()</a:t>
            </a:r>
          </a:p>
          <a:p>
            <a:r>
              <a:rPr lang="en-US" dirty="0" smtClean="0"/>
              <a:t>	&gt;&gt; </a:t>
            </a:r>
            <a:r>
              <a:rPr lang="en-US" dirty="0" err="1" smtClean="0"/>
              <a:t>os.remove</a:t>
            </a:r>
            <a:r>
              <a:rPr lang="en-US" dirty="0" smtClean="0"/>
              <a:t>()</a:t>
            </a:r>
          </a:p>
          <a:p>
            <a:r>
              <a:rPr lang="en-US" dirty="0" smtClean="0"/>
              <a:t>	&gt;&gt; </a:t>
            </a:r>
            <a:r>
              <a:rPr lang="en-US" dirty="0" err="1" smtClean="0"/>
              <a:t>os.rmdir</a:t>
            </a:r>
            <a:r>
              <a:rPr lang="en-US" dirty="0" smtClean="0"/>
              <a:t>()</a:t>
            </a:r>
          </a:p>
          <a:p>
            <a:r>
              <a:rPr lang="en-US" dirty="0" smtClean="0"/>
              <a:t>	&gt;&gt; </a:t>
            </a:r>
            <a:r>
              <a:rPr lang="en-US" dirty="0" err="1" smtClean="0"/>
              <a:t>os.remvedirs</a:t>
            </a:r>
            <a:r>
              <a:rPr lang="en-US" dirty="0" smtClean="0"/>
              <a:t>()</a:t>
            </a:r>
            <a:endParaRPr lang="en-US" dirty="0"/>
          </a:p>
        </p:txBody>
      </p:sp>
    </p:spTree>
    <p:extLst>
      <p:ext uri="{BB962C8B-B14F-4D97-AF65-F5344CB8AC3E}">
        <p14:creationId xmlns:p14="http://schemas.microsoft.com/office/powerpoint/2010/main" val="361680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p:cTn id="31"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 calcmode="lin" valueType="num">
                                      <p:cBhvr>
                                        <p:cTn id="39"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anim calcmode="lin" valueType="num">
                                      <p:cBhvr>
                                        <p:cTn id="47"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5">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5">
                                            <p:txEl>
                                              <p:pRg st="6" end="6"/>
                                            </p:txEl>
                                          </p:spTgt>
                                        </p:tgtEl>
                                        <p:attrNameLst>
                                          <p:attrName>style.visibility</p:attrName>
                                        </p:attrNameLst>
                                      </p:cBhvr>
                                      <p:to>
                                        <p:strVal val="visible"/>
                                      </p:to>
                                    </p:set>
                                    <p:anim calcmode="lin" valueType="num">
                                      <p:cBhvr>
                                        <p:cTn id="55"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5">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5">
                                            <p:txEl>
                                              <p:pRg st="7" end="7"/>
                                            </p:txEl>
                                          </p:spTgt>
                                        </p:tgtEl>
                                        <p:attrNameLst>
                                          <p:attrName>style.visibility</p:attrName>
                                        </p:attrNameLst>
                                      </p:cBhvr>
                                      <p:to>
                                        <p:strVal val="visible"/>
                                      </p:to>
                                    </p:set>
                                    <p:anim calcmode="lin" valueType="num">
                                      <p:cBhvr>
                                        <p:cTn id="63"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Math </a:t>
            </a:r>
            <a:r>
              <a:rPr lang="en-IN" sz="3200" dirty="0"/>
              <a:t>Number – theoretic Functions: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1133196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err="1" smtClean="0"/>
              <a:t>math.ceil</a:t>
            </a:r>
            <a:r>
              <a:rPr lang="en-US" dirty="0" smtClean="0"/>
              <a:t>(x)</a:t>
            </a:r>
          </a:p>
          <a:p>
            <a:pPr marL="342900" indent="-342900">
              <a:buFont typeface="Arial" panose="020B0604020202020204" pitchFamily="34" charset="0"/>
              <a:buChar char="•"/>
            </a:pPr>
            <a:r>
              <a:rPr lang="en-US" dirty="0" err="1" smtClean="0"/>
              <a:t>math.copysign</a:t>
            </a:r>
            <a:r>
              <a:rPr lang="en-US" dirty="0" smtClean="0"/>
              <a:t>(</a:t>
            </a:r>
            <a:r>
              <a:rPr lang="en-US" dirty="0" err="1" smtClean="0"/>
              <a:t>x,y</a:t>
            </a:r>
            <a:r>
              <a:rPr lang="en-US" dirty="0" smtClean="0"/>
              <a:t>)</a:t>
            </a:r>
          </a:p>
          <a:p>
            <a:pPr marL="342900" indent="-342900">
              <a:buFont typeface="Arial" panose="020B0604020202020204" pitchFamily="34" charset="0"/>
              <a:buChar char="•"/>
            </a:pPr>
            <a:r>
              <a:rPr lang="en-US" dirty="0" err="1" smtClean="0"/>
              <a:t>math.fabs</a:t>
            </a:r>
            <a:r>
              <a:rPr lang="en-US" dirty="0" smtClean="0"/>
              <a:t>()</a:t>
            </a:r>
          </a:p>
          <a:p>
            <a:pPr marL="342900" indent="-342900">
              <a:buFont typeface="Arial" panose="020B0604020202020204" pitchFamily="34" charset="0"/>
              <a:buChar char="•"/>
            </a:pPr>
            <a:r>
              <a:rPr lang="en-US" dirty="0" err="1" smtClean="0"/>
              <a:t>math.exp</a:t>
            </a:r>
            <a:r>
              <a:rPr lang="en-US" dirty="0" smtClean="0"/>
              <a:t>()</a:t>
            </a:r>
          </a:p>
          <a:p>
            <a:pPr marL="342900" indent="-342900">
              <a:buFont typeface="Arial" panose="020B0604020202020204" pitchFamily="34" charset="0"/>
              <a:buChar char="•"/>
            </a:pPr>
            <a:r>
              <a:rPr lang="en-US" dirty="0" smtClean="0"/>
              <a:t>math.log(x,[, </a:t>
            </a:r>
            <a:r>
              <a:rPr lang="en-US" dirty="0" err="1" smtClean="0"/>
              <a:t>abse</a:t>
            </a:r>
            <a:r>
              <a:rPr lang="en-US" dirty="0" smtClean="0"/>
              <a:t>])</a:t>
            </a:r>
          </a:p>
          <a:p>
            <a:pPr marL="342900" indent="-342900">
              <a:buFont typeface="Arial" panose="020B0604020202020204" pitchFamily="34" charset="0"/>
              <a:buChar char="•"/>
            </a:pPr>
            <a:r>
              <a:rPr lang="en-US" dirty="0" err="1" smtClean="0"/>
              <a:t>math.acos</a:t>
            </a:r>
            <a:r>
              <a:rPr lang="en-US" dirty="0" smtClean="0"/>
              <a:t>(x)</a:t>
            </a:r>
          </a:p>
          <a:p>
            <a:pPr marL="342900" indent="-342900">
              <a:buFont typeface="Arial" panose="020B0604020202020204" pitchFamily="34" charset="0"/>
              <a:buChar char="•"/>
            </a:pPr>
            <a:r>
              <a:rPr lang="en-US" dirty="0" err="1" smtClean="0"/>
              <a:t>math.asin</a:t>
            </a:r>
            <a:r>
              <a:rPr lang="en-US" dirty="0" smtClean="0"/>
              <a:t>(x)</a:t>
            </a:r>
          </a:p>
          <a:p>
            <a:pPr marL="342900" indent="-342900">
              <a:buFont typeface="Arial" panose="020B0604020202020204" pitchFamily="34" charset="0"/>
              <a:buChar char="•"/>
            </a:pPr>
            <a:r>
              <a:rPr lang="en-US" dirty="0" err="1" smtClean="0"/>
              <a:t>math.cos</a:t>
            </a:r>
            <a:r>
              <a:rPr lang="en-US" dirty="0" smtClean="0"/>
              <a:t>(x)</a:t>
            </a:r>
          </a:p>
          <a:p>
            <a:pPr marL="342900" indent="-342900">
              <a:buFont typeface="Arial" panose="020B0604020202020204" pitchFamily="34" charset="0"/>
              <a:buChar char="•"/>
            </a:pPr>
            <a:r>
              <a:rPr lang="en-US" dirty="0" err="1" smtClean="0"/>
              <a:t>math.pi</a:t>
            </a:r>
            <a:endParaRPr lang="en-US" dirty="0" smtClean="0"/>
          </a:p>
          <a:p>
            <a:pPr marL="342900" indent="-342900">
              <a:buFont typeface="Arial" panose="020B0604020202020204" pitchFamily="34" charset="0"/>
              <a:buChar char="•"/>
            </a:pPr>
            <a:r>
              <a:rPr lang="en-US" dirty="0" err="1" smtClean="0"/>
              <a:t>math.e</a:t>
            </a:r>
            <a:endParaRPr lang="en-US" dirty="0" smtClean="0"/>
          </a:p>
        </p:txBody>
      </p:sp>
    </p:spTree>
    <p:extLst>
      <p:ext uri="{BB962C8B-B14F-4D97-AF65-F5344CB8AC3E}">
        <p14:creationId xmlns:p14="http://schemas.microsoft.com/office/powerpoint/2010/main" val="385953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 calcmode="lin" valueType="num">
                                      <p:cBhvr>
                                        <p:cTn id="4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p:cTn id="5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p:cTn id="6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6">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 calcmode="lin" valueType="num">
                                      <p:cBhvr>
                                        <p:cTn id="71"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8" end="8"/>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6">
                                            <p:txEl>
                                              <p:pRg st="9" end="9"/>
                                            </p:txEl>
                                          </p:spTgt>
                                        </p:tgtEl>
                                        <p:attrNameLst>
                                          <p:attrName>style.visibility</p:attrName>
                                        </p:attrNameLst>
                                      </p:cBhvr>
                                      <p:to>
                                        <p:strVal val="visible"/>
                                      </p:to>
                                    </p:set>
                                    <p:anim calcmode="lin" valueType="num">
                                      <p:cBhvr>
                                        <p:cTn id="79" dur="1000" fill="hold"/>
                                        <p:tgtEl>
                                          <p:spTgt spid="6">
                                            <p:txEl>
                                              <p:pRg st="9" end="9"/>
                                            </p:txEl>
                                          </p:spTgt>
                                        </p:tgtEl>
                                        <p:attrNameLst>
                                          <p:attrName>ppt_w</p:attrName>
                                        </p:attrNameLst>
                                      </p:cBhvr>
                                      <p:tavLst>
                                        <p:tav tm="0">
                                          <p:val>
                                            <p:fltVal val="0"/>
                                          </p:val>
                                        </p:tav>
                                        <p:tav tm="100000">
                                          <p:val>
                                            <p:strVal val="#ppt_w"/>
                                          </p:val>
                                        </p:tav>
                                      </p:tavLst>
                                    </p:anim>
                                    <p:anim calcmode="lin" valueType="num">
                                      <p:cBhvr>
                                        <p:cTn id="80" dur="1000" fill="hold"/>
                                        <p:tgtEl>
                                          <p:spTgt spid="6">
                                            <p:txEl>
                                              <p:pRg st="9" end="9"/>
                                            </p:txEl>
                                          </p:spTgt>
                                        </p:tgtEl>
                                        <p:attrNameLst>
                                          <p:attrName>ppt_h</p:attrName>
                                        </p:attrNameLst>
                                      </p:cBhvr>
                                      <p:tavLst>
                                        <p:tav tm="0">
                                          <p:val>
                                            <p:fltVal val="0"/>
                                          </p:val>
                                        </p:tav>
                                        <p:tav tm="100000">
                                          <p:val>
                                            <p:strVal val="#ppt_h"/>
                                          </p:val>
                                        </p:tav>
                                      </p:tavLst>
                                    </p:anim>
                                    <p:anim calcmode="lin" valueType="num">
                                      <p:cBhvr>
                                        <p:cTn id="81" dur="1000" fill="hold"/>
                                        <p:tgtEl>
                                          <p:spTgt spid="6">
                                            <p:txEl>
                                              <p:pRg st="9" end="9"/>
                                            </p:txEl>
                                          </p:spTgt>
                                        </p:tgtEl>
                                        <p:attrNameLst>
                                          <p:attrName>style.rotation</p:attrName>
                                        </p:attrNameLst>
                                      </p:cBhvr>
                                      <p:tavLst>
                                        <p:tav tm="0">
                                          <p:val>
                                            <p:fltVal val="90"/>
                                          </p:val>
                                        </p:tav>
                                        <p:tav tm="100000">
                                          <p:val>
                                            <p:fltVal val="0"/>
                                          </p:val>
                                        </p:tav>
                                      </p:tavLst>
                                    </p:anim>
                                    <p:animEffect transition="in" filter="fade">
                                      <p:cBhvr>
                                        <p:cTn id="82" dur="10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Math </a:t>
            </a:r>
            <a:r>
              <a:rPr lang="en-IN" sz="3200" dirty="0"/>
              <a:t>Number – theoretic Functions: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 ease this task various mathematical functions are predefined and can be used using the math module</a:t>
            </a:r>
          </a:p>
          <a:p>
            <a:pPr marL="342900" indent="-342900">
              <a:buFont typeface="Arial" panose="020B0604020202020204" pitchFamily="34" charset="0"/>
              <a:buChar char="•"/>
            </a:pPr>
            <a:r>
              <a:rPr lang="en-US" dirty="0"/>
              <a:t>Math functions are broadly classified into:</a:t>
            </a:r>
          </a:p>
          <a:p>
            <a:r>
              <a:rPr lang="en-US" dirty="0"/>
              <a:t>	&gt;&gt; </a:t>
            </a:r>
            <a:r>
              <a:rPr lang="en-US" dirty="0">
                <a:solidFill>
                  <a:srgbClr val="0070C0"/>
                </a:solidFill>
              </a:rPr>
              <a:t>Number-theoretic</a:t>
            </a:r>
          </a:p>
          <a:p>
            <a:r>
              <a:rPr lang="en-US" dirty="0"/>
              <a:t>	&gt;&gt; </a:t>
            </a:r>
            <a:r>
              <a:rPr lang="en-US" dirty="0">
                <a:solidFill>
                  <a:srgbClr val="0070C0"/>
                </a:solidFill>
              </a:rPr>
              <a:t>Power and Logarithmic Functions</a:t>
            </a:r>
          </a:p>
          <a:p>
            <a:r>
              <a:rPr lang="en-US" dirty="0"/>
              <a:t>	&gt;&gt; </a:t>
            </a:r>
            <a:r>
              <a:rPr lang="en-US" dirty="0">
                <a:solidFill>
                  <a:srgbClr val="0070C0"/>
                </a:solidFill>
              </a:rPr>
              <a:t>Trigonometric Functions</a:t>
            </a:r>
          </a:p>
          <a:p>
            <a:r>
              <a:rPr lang="en-US" dirty="0"/>
              <a:t>	&gt;&gt; </a:t>
            </a:r>
            <a:r>
              <a:rPr lang="en-US" dirty="0">
                <a:solidFill>
                  <a:srgbClr val="0070C0"/>
                </a:solidFill>
              </a:rPr>
              <a:t>Angular Conversion</a:t>
            </a:r>
          </a:p>
          <a:p>
            <a:r>
              <a:rPr lang="en-US" dirty="0"/>
              <a:t>	&gt;&gt; </a:t>
            </a:r>
            <a:r>
              <a:rPr lang="en-US" dirty="0">
                <a:solidFill>
                  <a:srgbClr val="0070C0"/>
                </a:solidFill>
              </a:rPr>
              <a:t>Hyperbolic Functions</a:t>
            </a:r>
          </a:p>
          <a:p>
            <a:r>
              <a:rPr lang="en-US" dirty="0"/>
              <a:t>	&gt;&gt; </a:t>
            </a:r>
            <a:r>
              <a:rPr lang="en-US" dirty="0">
                <a:solidFill>
                  <a:srgbClr val="0070C0"/>
                </a:solidFill>
              </a:rPr>
              <a:t>Special Functions</a:t>
            </a:r>
            <a:r>
              <a:rPr lang="en-US" dirty="0"/>
              <a:t> </a:t>
            </a:r>
          </a:p>
          <a:p>
            <a:r>
              <a:rPr lang="en-US" dirty="0"/>
              <a:t>	&gt;&gt; </a:t>
            </a:r>
            <a:r>
              <a:rPr lang="en-US" dirty="0">
                <a:solidFill>
                  <a:srgbClr val="0070C0"/>
                </a:solidFill>
              </a:rPr>
              <a:t>Constants</a:t>
            </a:r>
            <a:r>
              <a:rPr lang="en-US" dirty="0"/>
              <a:t> </a:t>
            </a:r>
          </a:p>
          <a:p>
            <a:pPr marL="0" indent="0">
              <a:buNone/>
            </a:pPr>
            <a:endParaRPr lang="en-US" dirty="0" smtClean="0"/>
          </a:p>
        </p:txBody>
      </p:sp>
    </p:spTree>
    <p:extLst>
      <p:ext uri="{BB962C8B-B14F-4D97-AF65-F5344CB8AC3E}">
        <p14:creationId xmlns:p14="http://schemas.microsoft.com/office/powerpoint/2010/main" val="41926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 calcmode="lin" valueType="num">
                                      <p:cBhvr>
                                        <p:cTn id="4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p:cTn id="5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p:cTn id="6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6">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 calcmode="lin" valueType="num">
                                      <p:cBhvr>
                                        <p:cTn id="71"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Math </a:t>
            </a:r>
            <a:r>
              <a:rPr lang="en-IN" sz="3200" dirty="0"/>
              <a:t>Number – theoretic Functions: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6" name="Content Placeholder 3"/>
          <p:cNvSpPr txBox="1">
            <a:spLocks/>
          </p:cNvSpPr>
          <p:nvPr/>
        </p:nvSpPr>
        <p:spPr>
          <a:xfrm>
            <a:off x="338667" y="986589"/>
            <a:ext cx="9567333"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To ease this task various mathematical functions are predefined and can be used using the math module</a:t>
            </a:r>
          </a:p>
          <a:p>
            <a:pPr marL="342900" indent="-342900">
              <a:buFont typeface="Arial" panose="020B0604020202020204" pitchFamily="34" charset="0"/>
              <a:buChar char="•"/>
            </a:pPr>
            <a:r>
              <a:rPr lang="en-US" dirty="0"/>
              <a:t>Math functions are broadly classified into:</a:t>
            </a:r>
          </a:p>
          <a:p>
            <a:r>
              <a:rPr lang="en-US" dirty="0"/>
              <a:t>	&gt;&gt; </a:t>
            </a:r>
            <a:r>
              <a:rPr lang="en-US" dirty="0">
                <a:solidFill>
                  <a:srgbClr val="0070C0"/>
                </a:solidFill>
              </a:rPr>
              <a:t>Number-theoretic</a:t>
            </a:r>
          </a:p>
          <a:p>
            <a:r>
              <a:rPr lang="en-US" dirty="0"/>
              <a:t>	&gt;&gt; </a:t>
            </a:r>
            <a:r>
              <a:rPr lang="en-US" dirty="0">
                <a:solidFill>
                  <a:srgbClr val="0070C0"/>
                </a:solidFill>
              </a:rPr>
              <a:t>Power and Logarithmic Functions</a:t>
            </a:r>
          </a:p>
          <a:p>
            <a:r>
              <a:rPr lang="en-US" dirty="0"/>
              <a:t>	&gt;&gt; </a:t>
            </a:r>
            <a:r>
              <a:rPr lang="en-US" dirty="0">
                <a:solidFill>
                  <a:srgbClr val="0070C0"/>
                </a:solidFill>
              </a:rPr>
              <a:t>Trigonometric Functions</a:t>
            </a:r>
          </a:p>
          <a:p>
            <a:r>
              <a:rPr lang="en-US" dirty="0"/>
              <a:t>	&gt;&gt; </a:t>
            </a:r>
            <a:r>
              <a:rPr lang="en-US" dirty="0">
                <a:solidFill>
                  <a:srgbClr val="0070C0"/>
                </a:solidFill>
              </a:rPr>
              <a:t>Angular Conversion</a:t>
            </a:r>
          </a:p>
          <a:p>
            <a:r>
              <a:rPr lang="en-US" dirty="0"/>
              <a:t>	&gt;&gt; </a:t>
            </a:r>
            <a:r>
              <a:rPr lang="en-US" dirty="0">
                <a:solidFill>
                  <a:srgbClr val="0070C0"/>
                </a:solidFill>
              </a:rPr>
              <a:t>Hyperbolic Functions</a:t>
            </a:r>
          </a:p>
          <a:p>
            <a:r>
              <a:rPr lang="en-US" dirty="0"/>
              <a:t>	&gt;&gt; </a:t>
            </a:r>
            <a:r>
              <a:rPr lang="en-US" dirty="0">
                <a:solidFill>
                  <a:srgbClr val="0070C0"/>
                </a:solidFill>
              </a:rPr>
              <a:t>Special Functions</a:t>
            </a:r>
            <a:r>
              <a:rPr lang="en-US" dirty="0"/>
              <a:t> </a:t>
            </a:r>
          </a:p>
          <a:p>
            <a:r>
              <a:rPr lang="en-US" dirty="0"/>
              <a:t>	&gt;&gt; </a:t>
            </a:r>
            <a:r>
              <a:rPr lang="en-US" dirty="0">
                <a:solidFill>
                  <a:srgbClr val="0070C0"/>
                </a:solidFill>
              </a:rPr>
              <a:t>Constants</a:t>
            </a:r>
            <a:r>
              <a:rPr lang="en-US" dirty="0"/>
              <a:t> </a:t>
            </a:r>
          </a:p>
          <a:p>
            <a:pPr marL="0" indent="0">
              <a:buNone/>
            </a:pPr>
            <a:endParaRPr lang="en-US" dirty="0" smtClean="0"/>
          </a:p>
        </p:txBody>
      </p:sp>
    </p:spTree>
    <p:extLst>
      <p:ext uri="{BB962C8B-B14F-4D97-AF65-F5344CB8AC3E}">
        <p14:creationId xmlns:p14="http://schemas.microsoft.com/office/powerpoint/2010/main" val="276510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p:cTn id="15"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6">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 calcmode="lin" valueType="num">
                                      <p:cBhvr>
                                        <p:cTn id="23"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p:cTn id="3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 calcmode="lin" valueType="num">
                                      <p:cBhvr>
                                        <p:cTn id="3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 calcmode="lin" valueType="num">
                                      <p:cBhvr>
                                        <p:cTn id="47"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ntr" presetSubtype="0" fill="hold" grpId="0" nodeType="clickEffect">
                                  <p:stCondLst>
                                    <p:cond delay="0"/>
                                  </p:stCondLst>
                                  <p:childTnLst>
                                    <p:set>
                                      <p:cBhvr>
                                        <p:cTn id="54" dur="1" fill="hold">
                                          <p:stCondLst>
                                            <p:cond delay="0"/>
                                          </p:stCondLst>
                                        </p:cTn>
                                        <p:tgtEl>
                                          <p:spTgt spid="6">
                                            <p:txEl>
                                              <p:pRg st="6" end="6"/>
                                            </p:txEl>
                                          </p:spTgt>
                                        </p:tgtEl>
                                        <p:attrNameLst>
                                          <p:attrName>style.visibility</p:attrName>
                                        </p:attrNameLst>
                                      </p:cBhvr>
                                      <p:to>
                                        <p:strVal val="visible"/>
                                      </p:to>
                                    </p:set>
                                    <p:anim calcmode="lin" valueType="num">
                                      <p:cBhvr>
                                        <p:cTn id="5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5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8" dur="1000"/>
                                        <p:tgtEl>
                                          <p:spTgt spid="6">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anim calcmode="lin" valueType="num">
                                      <p:cBhvr>
                                        <p:cTn id="63"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64"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65"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66" dur="1000"/>
                                        <p:tgtEl>
                                          <p:spTgt spid="6">
                                            <p:txEl>
                                              <p:pRg st="7" end="7"/>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 calcmode="lin" valueType="num">
                                      <p:cBhvr>
                                        <p:cTn id="71"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72"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73"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74" dur="1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Random</a:t>
            </a:r>
            <a:r>
              <a:rPr lang="en-IN" sz="3200" dirty="0"/>
              <a: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mtClean="0"/>
              <a:t>This module implements pseudo-random number generators for various distributions</a:t>
            </a:r>
          </a:p>
          <a:p>
            <a:pPr marL="342900" indent="-342900">
              <a:buFont typeface="Arial" panose="020B0604020202020204" pitchFamily="34" charset="0"/>
              <a:buChar char="•"/>
            </a:pPr>
            <a:r>
              <a:rPr lang="en-US" smtClean="0"/>
              <a:t>Function for integers:</a:t>
            </a:r>
          </a:p>
          <a:p>
            <a:pPr lvl="1" indent="0">
              <a:buFont typeface="Arial" charset="0"/>
              <a:buNone/>
            </a:pPr>
            <a:endParaRPr lang="en-US" smtClean="0"/>
          </a:p>
        </p:txBody>
      </p:sp>
      <p:pic>
        <p:nvPicPr>
          <p:cNvPr id="9" name="Picture 8"/>
          <p:cNvPicPr>
            <a:picLocks noChangeAspect="1"/>
          </p:cNvPicPr>
          <p:nvPr/>
        </p:nvPicPr>
        <p:blipFill>
          <a:blip r:embed="rId3"/>
          <a:stretch>
            <a:fillRect/>
          </a:stretch>
        </p:blipFill>
        <p:spPr>
          <a:xfrm>
            <a:off x="2111678" y="2476500"/>
            <a:ext cx="6429375" cy="838200"/>
          </a:xfrm>
          <a:prstGeom prst="rect">
            <a:avLst/>
          </a:prstGeom>
        </p:spPr>
      </p:pic>
      <p:pic>
        <p:nvPicPr>
          <p:cNvPr id="10" name="Picture 9"/>
          <p:cNvPicPr>
            <a:picLocks noChangeAspect="1"/>
          </p:cNvPicPr>
          <p:nvPr/>
        </p:nvPicPr>
        <p:blipFill>
          <a:blip r:embed="rId4"/>
          <a:stretch>
            <a:fillRect/>
          </a:stretch>
        </p:blipFill>
        <p:spPr>
          <a:xfrm>
            <a:off x="2111676" y="3645693"/>
            <a:ext cx="6429375" cy="857250"/>
          </a:xfrm>
          <a:prstGeom prst="rect">
            <a:avLst/>
          </a:prstGeom>
        </p:spPr>
      </p:pic>
      <p:pic>
        <p:nvPicPr>
          <p:cNvPr id="11" name="Picture 10"/>
          <p:cNvPicPr>
            <a:picLocks noChangeAspect="1"/>
          </p:cNvPicPr>
          <p:nvPr/>
        </p:nvPicPr>
        <p:blipFill>
          <a:blip r:embed="rId5"/>
          <a:stretch>
            <a:fillRect/>
          </a:stretch>
        </p:blipFill>
        <p:spPr>
          <a:xfrm>
            <a:off x="2111677" y="4725144"/>
            <a:ext cx="6429375" cy="904875"/>
          </a:xfrm>
          <a:prstGeom prst="rect">
            <a:avLst/>
          </a:prstGeom>
        </p:spPr>
      </p:pic>
    </p:spTree>
    <p:extLst>
      <p:ext uri="{BB962C8B-B14F-4D97-AF65-F5344CB8AC3E}">
        <p14:creationId xmlns:p14="http://schemas.microsoft.com/office/powerpoint/2010/main" val="318183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Classes and Objects: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282211" y="1321969"/>
            <a:ext cx="9286875" cy="4286250"/>
          </a:xfrm>
          <a:prstGeom prst="rect">
            <a:avLst/>
          </a:prstGeom>
        </p:spPr>
      </p:pic>
    </p:spTree>
    <p:extLst>
      <p:ext uri="{BB962C8B-B14F-4D97-AF65-F5344CB8AC3E}">
        <p14:creationId xmlns:p14="http://schemas.microsoft.com/office/powerpoint/2010/main" val="370556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Classes and Objects: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4" name="Picture 3"/>
          <p:cNvPicPr>
            <a:picLocks noChangeAspect="1"/>
          </p:cNvPicPr>
          <p:nvPr/>
        </p:nvPicPr>
        <p:blipFill>
          <a:blip r:embed="rId3"/>
          <a:stretch>
            <a:fillRect/>
          </a:stretch>
        </p:blipFill>
        <p:spPr>
          <a:xfrm>
            <a:off x="282211" y="1430610"/>
            <a:ext cx="9239250" cy="2152650"/>
          </a:xfrm>
          <a:prstGeom prst="rect">
            <a:avLst/>
          </a:prstGeom>
        </p:spPr>
      </p:pic>
    </p:spTree>
    <p:extLst>
      <p:ext uri="{BB962C8B-B14F-4D97-AF65-F5344CB8AC3E}">
        <p14:creationId xmlns:p14="http://schemas.microsoft.com/office/powerpoint/2010/main" val="297109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Classes and Objects: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6" name="Picture 5"/>
          <p:cNvPicPr>
            <a:picLocks noChangeAspect="1"/>
          </p:cNvPicPr>
          <p:nvPr/>
        </p:nvPicPr>
        <p:blipFill>
          <a:blip r:embed="rId3"/>
          <a:stretch>
            <a:fillRect/>
          </a:stretch>
        </p:blipFill>
        <p:spPr>
          <a:xfrm>
            <a:off x="195262" y="1050506"/>
            <a:ext cx="9515475" cy="4829175"/>
          </a:xfrm>
          <a:prstGeom prst="rect">
            <a:avLst/>
          </a:prstGeom>
        </p:spPr>
      </p:pic>
    </p:spTree>
    <p:extLst>
      <p:ext uri="{BB962C8B-B14F-4D97-AF65-F5344CB8AC3E}">
        <p14:creationId xmlns:p14="http://schemas.microsoft.com/office/powerpoint/2010/main" val="225658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619" y="1206335"/>
            <a:ext cx="8742875" cy="49187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1" y="1856843"/>
            <a:ext cx="2976690" cy="4268271"/>
          </a:xfrm>
          <a:prstGeom prst="rect">
            <a:avLst/>
          </a:prstGeom>
        </p:spPr>
      </p:pic>
      <p:sp>
        <p:nvSpPr>
          <p:cNvPr id="12" name="TextBox 11"/>
          <p:cNvSpPr txBox="1"/>
          <p:nvPr/>
        </p:nvSpPr>
        <p:spPr>
          <a:xfrm>
            <a:off x="650619" y="2799450"/>
            <a:ext cx="2055957" cy="1200329"/>
          </a:xfrm>
          <a:prstGeom prst="rect">
            <a:avLst/>
          </a:prstGeom>
          <a:noFill/>
          <a:ln>
            <a:noFill/>
          </a:ln>
        </p:spPr>
        <p:txBody>
          <a:bodyPr wrap="square" rtlCol="0">
            <a:spAutoFit/>
          </a:bodyPr>
          <a:lstStyle/>
          <a:p>
            <a:pPr algn="ctr"/>
            <a:r>
              <a:rPr lang="en-US" dirty="0" smtClean="0">
                <a:solidFill>
                  <a:srgbClr val="00B050"/>
                </a:solidFill>
              </a:rPr>
              <a:t>Click the “Advanced System Settings” Button</a:t>
            </a:r>
            <a:endParaRPr lang="en-US" dirty="0">
              <a:solidFill>
                <a:srgbClr val="00B050"/>
              </a:solidFill>
            </a:endParaRPr>
          </a:p>
        </p:txBody>
      </p:sp>
      <p:sp>
        <p:nvSpPr>
          <p:cNvPr id="2" name="Title 1"/>
          <p:cNvSpPr>
            <a:spLocks noGrp="1"/>
          </p:cNvSpPr>
          <p:nvPr>
            <p:ph type="title"/>
          </p:nvPr>
        </p:nvSpPr>
        <p:spPr>
          <a:xfrm>
            <a:off x="0" y="368102"/>
            <a:ext cx="8543925" cy="1077020"/>
          </a:xfrm>
        </p:spPr>
        <p:txBody>
          <a:bodyPr/>
          <a:lstStyle/>
          <a:p>
            <a:r>
              <a:rPr lang="en-US" dirty="0" smtClean="0"/>
              <a:t>             PATH ISSUE (PYTHON)</a:t>
            </a:r>
            <a:endParaRPr lang="en-US" dirty="0"/>
          </a:p>
        </p:txBody>
      </p:sp>
      <p:sp>
        <p:nvSpPr>
          <p:cNvPr id="5" name="TextBox 4"/>
          <p:cNvSpPr txBox="1"/>
          <p:nvPr/>
        </p:nvSpPr>
        <p:spPr>
          <a:xfrm>
            <a:off x="0" y="1445123"/>
            <a:ext cx="2564606" cy="392415"/>
          </a:xfrm>
          <a:prstGeom prst="rect">
            <a:avLst/>
          </a:prstGeom>
          <a:noFill/>
          <a:ln>
            <a:noFill/>
          </a:ln>
        </p:spPr>
        <p:txBody>
          <a:bodyPr wrap="square" rtlCol="0">
            <a:spAutoFit/>
          </a:bodyPr>
          <a:lstStyle/>
          <a:p>
            <a:r>
              <a:rPr lang="en-US" sz="1950" dirty="0">
                <a:solidFill>
                  <a:srgbClr val="FF0000"/>
                </a:solidFill>
              </a:rPr>
              <a:t>Open the start menu:</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752" y="1481740"/>
            <a:ext cx="425708" cy="301866"/>
          </a:xfrm>
          <a:prstGeom prst="rect">
            <a:avLst/>
          </a:prstGeom>
        </p:spPr>
      </p:pic>
      <p:sp>
        <p:nvSpPr>
          <p:cNvPr id="9" name="TextBox 8"/>
          <p:cNvSpPr txBox="1"/>
          <p:nvPr/>
        </p:nvSpPr>
        <p:spPr>
          <a:xfrm>
            <a:off x="2952173" y="2702083"/>
            <a:ext cx="2069883" cy="923330"/>
          </a:xfrm>
          <a:prstGeom prst="rect">
            <a:avLst/>
          </a:prstGeom>
          <a:noFill/>
          <a:ln>
            <a:noFill/>
          </a:ln>
        </p:spPr>
        <p:txBody>
          <a:bodyPr wrap="square" rtlCol="0">
            <a:spAutoFit/>
          </a:bodyPr>
          <a:lstStyle/>
          <a:p>
            <a:pPr algn="ctr"/>
            <a:r>
              <a:rPr lang="en-US" dirty="0" smtClean="0">
                <a:solidFill>
                  <a:srgbClr val="00B050"/>
                </a:solidFill>
              </a:rPr>
              <a:t>**RIGHT** click on the “Computer” Button</a:t>
            </a:r>
            <a:endParaRPr lang="en-US" dirty="0">
              <a:solidFill>
                <a:srgbClr val="00B050"/>
              </a:solidFill>
            </a:endParaRPr>
          </a:p>
        </p:txBody>
      </p:sp>
      <p:sp>
        <p:nvSpPr>
          <p:cNvPr id="13" name="Rectangle 12"/>
          <p:cNvSpPr/>
          <p:nvPr/>
        </p:nvSpPr>
        <p:spPr>
          <a:xfrm>
            <a:off x="720667" y="2556562"/>
            <a:ext cx="1251008" cy="17409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94502" y="2836069"/>
            <a:ext cx="784354" cy="257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60" y="1946792"/>
            <a:ext cx="3545498" cy="4268271"/>
          </a:xfrm>
          <a:prstGeom prst="rect">
            <a:avLst/>
          </a:prstGeom>
        </p:spPr>
      </p:pic>
      <p:sp>
        <p:nvSpPr>
          <p:cNvPr id="15" name="TextBox 14"/>
          <p:cNvSpPr txBox="1"/>
          <p:nvPr/>
        </p:nvSpPr>
        <p:spPr>
          <a:xfrm>
            <a:off x="150938" y="4925992"/>
            <a:ext cx="1870828" cy="646331"/>
          </a:xfrm>
          <a:prstGeom prst="rect">
            <a:avLst/>
          </a:prstGeom>
          <a:noFill/>
          <a:ln>
            <a:noFill/>
          </a:ln>
        </p:spPr>
        <p:txBody>
          <a:bodyPr wrap="square" rtlCol="0">
            <a:spAutoFit/>
          </a:bodyPr>
          <a:lstStyle/>
          <a:p>
            <a:r>
              <a:rPr lang="en-US" dirty="0" smtClean="0">
                <a:solidFill>
                  <a:srgbClr val="FFFF00"/>
                </a:solidFill>
              </a:rPr>
              <a:t>Click “Properties”</a:t>
            </a:r>
            <a:endParaRPr lang="en-US" dirty="0">
              <a:solidFill>
                <a:srgbClr val="FFFF00"/>
              </a:solidFill>
            </a:endParaRPr>
          </a:p>
        </p:txBody>
      </p:sp>
      <p:sp>
        <p:nvSpPr>
          <p:cNvPr id="16" name="Rectangle 15"/>
          <p:cNvSpPr/>
          <p:nvPr/>
        </p:nvSpPr>
        <p:spPr>
          <a:xfrm>
            <a:off x="1421607" y="4624840"/>
            <a:ext cx="85725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62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4"/>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6"/>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5" grpId="1"/>
      <p:bldP spid="9" grpId="0"/>
      <p:bldP spid="9" grpId="1"/>
      <p:bldP spid="13" grpId="0" animBg="1"/>
      <p:bldP spid="10" grpId="0" animBg="1"/>
      <p:bldP spid="10" grpId="1" animBg="1"/>
      <p:bldP spid="15" grpId="0"/>
      <p:bldP spid="15" grpId="1"/>
      <p:bldP spid="16" grpId="0" animBg="1"/>
      <p:bldP spid="16" grpId="1"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Classes and Objects: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6" name="Picture 5"/>
          <p:cNvPicPr>
            <a:picLocks noChangeAspect="1"/>
          </p:cNvPicPr>
          <p:nvPr/>
        </p:nvPicPr>
        <p:blipFill>
          <a:blip r:embed="rId3"/>
          <a:stretch>
            <a:fillRect/>
          </a:stretch>
        </p:blipFill>
        <p:spPr>
          <a:xfrm>
            <a:off x="195262" y="1050506"/>
            <a:ext cx="9515475" cy="4829175"/>
          </a:xfrm>
          <a:prstGeom prst="rect">
            <a:avLst/>
          </a:prstGeom>
        </p:spPr>
      </p:pic>
    </p:spTree>
    <p:extLst>
      <p:ext uri="{BB962C8B-B14F-4D97-AF65-F5344CB8AC3E}">
        <p14:creationId xmlns:p14="http://schemas.microsoft.com/office/powerpoint/2010/main" val="340004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Namespaces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85725" y="1357312"/>
            <a:ext cx="9734550" cy="4143375"/>
          </a:xfrm>
          <a:prstGeom prst="rect">
            <a:avLst/>
          </a:prstGeom>
        </p:spPr>
      </p:pic>
    </p:spTree>
    <p:extLst>
      <p:ext uri="{BB962C8B-B14F-4D97-AF65-F5344CB8AC3E}">
        <p14:creationId xmlns:p14="http://schemas.microsoft.com/office/powerpoint/2010/main" val="1124361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Attributes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4" name="Picture 3"/>
          <p:cNvPicPr>
            <a:picLocks noChangeAspect="1"/>
          </p:cNvPicPr>
          <p:nvPr/>
        </p:nvPicPr>
        <p:blipFill>
          <a:blip r:embed="rId3"/>
          <a:stretch>
            <a:fillRect/>
          </a:stretch>
        </p:blipFill>
        <p:spPr>
          <a:xfrm>
            <a:off x="209550" y="1190625"/>
            <a:ext cx="9486900" cy="4476750"/>
          </a:xfrm>
          <a:prstGeom prst="rect">
            <a:avLst/>
          </a:prstGeom>
        </p:spPr>
      </p:pic>
    </p:spTree>
    <p:extLst>
      <p:ext uri="{BB962C8B-B14F-4D97-AF65-F5344CB8AC3E}">
        <p14:creationId xmlns:p14="http://schemas.microsoft.com/office/powerpoint/2010/main" val="78713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a:t>
            </a:r>
            <a:r>
              <a:rPr lang="en-US" sz="3200" dirty="0" err="1" smtClean="0"/>
              <a:t>Bulit</a:t>
            </a:r>
            <a:r>
              <a:rPr lang="en-US" sz="3200" dirty="0" smtClean="0"/>
              <a:t>-in Class Attributes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sp>
        <p:nvSpPr>
          <p:cNvPr id="3" name="Rectangle 2"/>
          <p:cNvSpPr/>
          <p:nvPr/>
        </p:nvSpPr>
        <p:spPr>
          <a:xfrm>
            <a:off x="282211" y="1443841"/>
            <a:ext cx="9423317" cy="3693319"/>
          </a:xfrm>
          <a:prstGeom prst="rect">
            <a:avLst/>
          </a:prstGeom>
        </p:spPr>
        <p:txBody>
          <a:bodyPr wrap="square">
            <a:spAutoFit/>
          </a:bodyPr>
          <a:lstStyle/>
          <a:p>
            <a:pPr marL="342900" indent="-342900">
              <a:buFont typeface="Arial" panose="020B0604020202020204" pitchFamily="34" charset="0"/>
              <a:buChar char="•"/>
            </a:pPr>
            <a:r>
              <a:rPr lang="en-US" dirty="0" smtClean="0"/>
              <a:t>__</a:t>
            </a:r>
            <a:r>
              <a:rPr lang="en-US" dirty="0" err="1" smtClean="0"/>
              <a:t>dict</a:t>
            </a:r>
            <a:r>
              <a:rPr lang="en-US" dirty="0" smtClean="0"/>
              <a:t>__ : Dictionary containing the class’s namespace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__doc__ : Class documentation string or None if undefined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__name : Class name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__</a:t>
            </a:r>
            <a:r>
              <a:rPr lang="en-US" dirty="0" err="1" smtClean="0"/>
              <a:t>modue</a:t>
            </a:r>
            <a:r>
              <a:rPr lang="en-US" dirty="0" smtClean="0"/>
              <a:t>__ : Module name is which the class is defined . This attribute is “__main__” in interactive mode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__bases__ : A possibly empty tuple containing the base classes , in the order of their occurrences in the base class list</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74183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Attribute Defined by Users: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sp>
        <p:nvSpPr>
          <p:cNvPr id="3" name="Rectangle 2"/>
          <p:cNvSpPr/>
          <p:nvPr/>
        </p:nvSpPr>
        <p:spPr>
          <a:xfrm>
            <a:off x="282211" y="1443841"/>
            <a:ext cx="9423317" cy="1754326"/>
          </a:xfrm>
          <a:prstGeom prst="rect">
            <a:avLst/>
          </a:prstGeom>
        </p:spPr>
        <p:txBody>
          <a:bodyPr wrap="square">
            <a:spAutoFit/>
          </a:bodyPr>
          <a:lstStyle/>
          <a:p>
            <a:pPr marL="342900" indent="-342900">
              <a:buFont typeface="Arial" panose="020B0604020202020204" pitchFamily="34" charset="0"/>
              <a:buChar char="•"/>
            </a:pPr>
            <a:r>
              <a:rPr lang="en-US" dirty="0" smtClean="0"/>
              <a:t>Attribute defined by users:</a:t>
            </a:r>
          </a:p>
          <a:p>
            <a:pPr lvl="1"/>
            <a:r>
              <a:rPr lang="en-US" dirty="0" smtClean="0"/>
              <a:t>&gt;&gt; Attributes are created inside the class definition</a:t>
            </a:r>
          </a:p>
          <a:p>
            <a:pPr lvl="1"/>
            <a:r>
              <a:rPr lang="en-US" dirty="0" smtClean="0"/>
              <a:t>&gt;&gt; We can dynamically create new attributes of existing instance of a class</a:t>
            </a:r>
          </a:p>
          <a:p>
            <a:pPr lvl="1"/>
            <a:r>
              <a:rPr lang="en-US" dirty="0" smtClean="0"/>
              <a:t>&gt;&gt; Attributes can be bound to class name as well</a:t>
            </a:r>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1424608" y="2636912"/>
            <a:ext cx="6438900" cy="2676897"/>
          </a:xfrm>
          <a:prstGeom prst="rect">
            <a:avLst/>
          </a:prstGeom>
        </p:spPr>
      </p:pic>
      <p:pic>
        <p:nvPicPr>
          <p:cNvPr id="6" name="Picture 5"/>
          <p:cNvPicPr>
            <a:picLocks noChangeAspect="1"/>
          </p:cNvPicPr>
          <p:nvPr/>
        </p:nvPicPr>
        <p:blipFill>
          <a:blip r:embed="rId4"/>
          <a:stretch>
            <a:fillRect/>
          </a:stretch>
        </p:blipFill>
        <p:spPr>
          <a:xfrm>
            <a:off x="920552" y="5498400"/>
            <a:ext cx="7124700" cy="533400"/>
          </a:xfrm>
          <a:prstGeom prst="rect">
            <a:avLst/>
          </a:prstGeom>
        </p:spPr>
      </p:pic>
    </p:spTree>
    <p:extLst>
      <p:ext uri="{BB962C8B-B14F-4D97-AF65-F5344CB8AC3E}">
        <p14:creationId xmlns:p14="http://schemas.microsoft.com/office/powerpoint/2010/main" val="24860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Public, Protected and Private Attributes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8" name="Picture 7"/>
          <p:cNvPicPr>
            <a:picLocks noChangeAspect="1"/>
          </p:cNvPicPr>
          <p:nvPr/>
        </p:nvPicPr>
        <p:blipFill>
          <a:blip r:embed="rId3"/>
          <a:stretch>
            <a:fillRect/>
          </a:stretch>
        </p:blipFill>
        <p:spPr>
          <a:xfrm>
            <a:off x="381000" y="1390650"/>
            <a:ext cx="9144000" cy="4076700"/>
          </a:xfrm>
          <a:prstGeom prst="rect">
            <a:avLst/>
          </a:prstGeom>
        </p:spPr>
      </p:pic>
    </p:spTree>
    <p:extLst>
      <p:ext uri="{BB962C8B-B14F-4D97-AF65-F5344CB8AC3E}">
        <p14:creationId xmlns:p14="http://schemas.microsoft.com/office/powerpoint/2010/main" val="225726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Public, Protected and Private Attributes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8" name="Picture 7"/>
          <p:cNvPicPr>
            <a:picLocks noChangeAspect="1"/>
          </p:cNvPicPr>
          <p:nvPr/>
        </p:nvPicPr>
        <p:blipFill>
          <a:blip r:embed="rId3"/>
          <a:stretch>
            <a:fillRect/>
          </a:stretch>
        </p:blipFill>
        <p:spPr>
          <a:xfrm>
            <a:off x="381000" y="1390650"/>
            <a:ext cx="9144000" cy="4076700"/>
          </a:xfrm>
          <a:prstGeom prst="rect">
            <a:avLst/>
          </a:prstGeom>
        </p:spPr>
      </p:pic>
    </p:spTree>
    <p:extLst>
      <p:ext uri="{BB962C8B-B14F-4D97-AF65-F5344CB8AC3E}">
        <p14:creationId xmlns:p14="http://schemas.microsoft.com/office/powerpoint/2010/main" val="99279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Class Variable &amp; Instance Variables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338667" y="986589"/>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sp>
        <p:nvSpPr>
          <p:cNvPr id="3" name="Rectangle 2"/>
          <p:cNvSpPr/>
          <p:nvPr/>
        </p:nvSpPr>
        <p:spPr>
          <a:xfrm>
            <a:off x="338667" y="1439999"/>
            <a:ext cx="9423317" cy="923330"/>
          </a:xfrm>
          <a:prstGeom prst="rect">
            <a:avLst/>
          </a:prstGeom>
        </p:spPr>
        <p:txBody>
          <a:bodyPr wrap="square">
            <a:spAutoFit/>
          </a:bodyPr>
          <a:lstStyle/>
          <a:p>
            <a:pPr marL="342900" indent="-342900">
              <a:buFont typeface="Arial" panose="020B0604020202020204" pitchFamily="34" charset="0"/>
              <a:buChar char="•"/>
            </a:pPr>
            <a:r>
              <a:rPr lang="en-US" dirty="0" smtClean="0"/>
              <a:t>Class variable are shared by all Instances</a:t>
            </a:r>
          </a:p>
          <a:p>
            <a:pPr marL="342900" indent="-342900">
              <a:buFont typeface="Arial" panose="020B0604020202020204" pitchFamily="34" charset="0"/>
              <a:buChar char="•"/>
            </a:pPr>
            <a:r>
              <a:rPr lang="en-US" dirty="0" smtClean="0"/>
              <a:t>Instance variable are unique to each instance </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97622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Definition of Methods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4" name="Picture 3"/>
          <p:cNvPicPr>
            <a:picLocks noChangeAspect="1"/>
          </p:cNvPicPr>
          <p:nvPr/>
        </p:nvPicPr>
        <p:blipFill>
          <a:blip r:embed="rId3"/>
          <a:stretch>
            <a:fillRect/>
          </a:stretch>
        </p:blipFill>
        <p:spPr>
          <a:xfrm>
            <a:off x="56456" y="1498314"/>
            <a:ext cx="9477375" cy="1352550"/>
          </a:xfrm>
          <a:prstGeom prst="rect">
            <a:avLst/>
          </a:prstGeom>
        </p:spPr>
      </p:pic>
      <p:pic>
        <p:nvPicPr>
          <p:cNvPr id="6" name="Picture 5"/>
          <p:cNvPicPr>
            <a:picLocks noChangeAspect="1"/>
          </p:cNvPicPr>
          <p:nvPr/>
        </p:nvPicPr>
        <p:blipFill>
          <a:blip r:embed="rId4"/>
          <a:stretch>
            <a:fillRect/>
          </a:stretch>
        </p:blipFill>
        <p:spPr>
          <a:xfrm>
            <a:off x="1280592" y="2840211"/>
            <a:ext cx="7848872" cy="2677021"/>
          </a:xfrm>
          <a:prstGeom prst="rect">
            <a:avLst/>
          </a:prstGeom>
        </p:spPr>
      </p:pic>
    </p:spTree>
    <p:extLst>
      <p:ext uri="{BB962C8B-B14F-4D97-AF65-F5344CB8AC3E}">
        <p14:creationId xmlns:p14="http://schemas.microsoft.com/office/powerpoint/2010/main" val="60089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Private Methods in Python: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128464" y="1340768"/>
            <a:ext cx="8867775" cy="1295400"/>
          </a:xfrm>
          <a:prstGeom prst="rect">
            <a:avLst/>
          </a:prstGeom>
        </p:spPr>
      </p:pic>
      <p:pic>
        <p:nvPicPr>
          <p:cNvPr id="8" name="Picture 7"/>
          <p:cNvPicPr>
            <a:picLocks noChangeAspect="1"/>
          </p:cNvPicPr>
          <p:nvPr/>
        </p:nvPicPr>
        <p:blipFill>
          <a:blip r:embed="rId4"/>
          <a:stretch>
            <a:fillRect/>
          </a:stretch>
        </p:blipFill>
        <p:spPr>
          <a:xfrm>
            <a:off x="766639" y="2709416"/>
            <a:ext cx="8229600" cy="2505075"/>
          </a:xfrm>
          <a:prstGeom prst="rect">
            <a:avLst/>
          </a:prstGeom>
        </p:spPr>
      </p:pic>
    </p:spTree>
    <p:extLst>
      <p:ext uri="{BB962C8B-B14F-4D97-AF65-F5344CB8AC3E}">
        <p14:creationId xmlns:p14="http://schemas.microsoft.com/office/powerpoint/2010/main" val="1449541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5246"/>
            <a:ext cx="8543925" cy="1077020"/>
          </a:xfrm>
        </p:spPr>
        <p:txBody>
          <a:bodyPr/>
          <a:lstStyle/>
          <a:p>
            <a:r>
              <a:rPr lang="en-US" dirty="0" smtClean="0"/>
              <a:t>Setting your environment path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0172" y="1452266"/>
            <a:ext cx="4039152" cy="4516594"/>
          </a:xfrm>
          <a:prstGeom prst="rect">
            <a:avLst/>
          </a:prstGeom>
        </p:spPr>
      </p:pic>
      <p:sp>
        <p:nvSpPr>
          <p:cNvPr id="5" name="TextBox 4"/>
          <p:cNvSpPr txBox="1"/>
          <p:nvPr/>
        </p:nvSpPr>
        <p:spPr>
          <a:xfrm>
            <a:off x="6900193" y="4905481"/>
            <a:ext cx="2055957" cy="923330"/>
          </a:xfrm>
          <a:prstGeom prst="rect">
            <a:avLst/>
          </a:prstGeom>
          <a:noFill/>
          <a:ln>
            <a:noFill/>
          </a:ln>
        </p:spPr>
        <p:txBody>
          <a:bodyPr wrap="square" rtlCol="0">
            <a:spAutoFit/>
          </a:bodyPr>
          <a:lstStyle/>
          <a:p>
            <a:pPr algn="ctr"/>
            <a:r>
              <a:rPr lang="en-US" dirty="0" smtClean="0">
                <a:solidFill>
                  <a:srgbClr val="00B050"/>
                </a:solidFill>
              </a:rPr>
              <a:t>Click the “Environment Variables” Button</a:t>
            </a:r>
            <a:endParaRPr lang="en-US" dirty="0">
              <a:solidFill>
                <a:srgbClr val="00B050"/>
              </a:solidFill>
            </a:endParaRPr>
          </a:p>
        </p:txBody>
      </p:sp>
      <p:sp>
        <p:nvSpPr>
          <p:cNvPr id="6" name="Rectangle 5"/>
          <p:cNvSpPr/>
          <p:nvPr/>
        </p:nvSpPr>
        <p:spPr>
          <a:xfrm>
            <a:off x="5199798" y="5014012"/>
            <a:ext cx="1286726" cy="30808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172" y="1280816"/>
            <a:ext cx="4039152" cy="4757011"/>
          </a:xfrm>
          <a:prstGeom prst="rect">
            <a:avLst/>
          </a:prstGeom>
        </p:spPr>
      </p:pic>
      <p:sp>
        <p:nvSpPr>
          <p:cNvPr id="8" name="TextBox 7"/>
          <p:cNvSpPr txBox="1"/>
          <p:nvPr/>
        </p:nvSpPr>
        <p:spPr>
          <a:xfrm>
            <a:off x="272301" y="4304290"/>
            <a:ext cx="2465854" cy="1477328"/>
          </a:xfrm>
          <a:prstGeom prst="rect">
            <a:avLst/>
          </a:prstGeom>
          <a:noFill/>
          <a:ln>
            <a:noFill/>
          </a:ln>
        </p:spPr>
        <p:txBody>
          <a:bodyPr wrap="square" rtlCol="0">
            <a:spAutoFit/>
          </a:bodyPr>
          <a:lstStyle/>
          <a:p>
            <a:pPr algn="ctr"/>
            <a:r>
              <a:rPr lang="en-US" dirty="0" smtClean="0">
                <a:solidFill>
                  <a:srgbClr val="FF0000"/>
                </a:solidFill>
              </a:rPr>
              <a:t>Go to the “System Variables” window, and scroll down until you find the “Path” variable</a:t>
            </a:r>
            <a:endParaRPr lang="en-US" dirty="0">
              <a:solidFill>
                <a:srgbClr val="FF0000"/>
              </a:solidFill>
            </a:endParaRPr>
          </a:p>
        </p:txBody>
      </p:sp>
      <p:sp>
        <p:nvSpPr>
          <p:cNvPr id="9" name="Rectangle 8"/>
          <p:cNvSpPr/>
          <p:nvPr/>
        </p:nvSpPr>
        <p:spPr>
          <a:xfrm>
            <a:off x="3020955" y="3928162"/>
            <a:ext cx="3386989" cy="15024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212" y="2737350"/>
            <a:ext cx="3960547" cy="1818505"/>
          </a:xfrm>
          <a:prstGeom prst="rect">
            <a:avLst/>
          </a:prstGeom>
        </p:spPr>
      </p:pic>
      <p:sp>
        <p:nvSpPr>
          <p:cNvPr id="11" name="TextBox 10"/>
          <p:cNvSpPr txBox="1"/>
          <p:nvPr/>
        </p:nvSpPr>
        <p:spPr>
          <a:xfrm>
            <a:off x="6769324" y="4071892"/>
            <a:ext cx="2989907" cy="923330"/>
          </a:xfrm>
          <a:prstGeom prst="rect">
            <a:avLst/>
          </a:prstGeom>
          <a:noFill/>
          <a:ln>
            <a:noFill/>
          </a:ln>
        </p:spPr>
        <p:txBody>
          <a:bodyPr wrap="square" rtlCol="0">
            <a:spAutoFit/>
          </a:bodyPr>
          <a:lstStyle/>
          <a:p>
            <a:pPr algn="ctr"/>
            <a:r>
              <a:rPr lang="en-US" dirty="0" smtClean="0">
                <a:solidFill>
                  <a:srgbClr val="00B050"/>
                </a:solidFill>
              </a:rPr>
              <a:t>Click on the variable “Path” so that it is highlighted, and then click “Edit..”</a:t>
            </a:r>
            <a:endParaRPr lang="en-US" dirty="0">
              <a:solidFill>
                <a:srgbClr val="00B050"/>
              </a:solidFill>
            </a:endParaRPr>
          </a:p>
        </p:txBody>
      </p:sp>
      <p:sp>
        <p:nvSpPr>
          <p:cNvPr id="12" name="Rectangle 11"/>
          <p:cNvSpPr/>
          <p:nvPr/>
        </p:nvSpPr>
        <p:spPr>
          <a:xfrm>
            <a:off x="4932103" y="4200295"/>
            <a:ext cx="911485" cy="2826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7817" y="1280816"/>
            <a:ext cx="4051507" cy="4755290"/>
          </a:xfrm>
          <a:prstGeom prst="rect">
            <a:avLst/>
          </a:prstGeom>
        </p:spPr>
      </p:pic>
      <p:sp>
        <p:nvSpPr>
          <p:cNvPr id="14" name="TextBox 13"/>
          <p:cNvSpPr txBox="1"/>
          <p:nvPr/>
        </p:nvSpPr>
        <p:spPr>
          <a:xfrm>
            <a:off x="742744" y="2963640"/>
            <a:ext cx="2055957" cy="923330"/>
          </a:xfrm>
          <a:prstGeom prst="rect">
            <a:avLst/>
          </a:prstGeom>
          <a:noFill/>
          <a:ln>
            <a:noFill/>
          </a:ln>
        </p:spPr>
        <p:txBody>
          <a:bodyPr wrap="square" rtlCol="0">
            <a:spAutoFit/>
          </a:bodyPr>
          <a:lstStyle/>
          <a:p>
            <a:pPr algn="ctr"/>
            <a:r>
              <a:rPr lang="en-US" dirty="0" smtClean="0">
                <a:solidFill>
                  <a:srgbClr val="FF0000"/>
                </a:solidFill>
              </a:rPr>
              <a:t>Scroll to the very end of this line of text…</a:t>
            </a:r>
            <a:endParaRPr lang="en-US" dirty="0">
              <a:solidFill>
                <a:srgbClr val="FF0000"/>
              </a:solidFill>
            </a:endParaRPr>
          </a:p>
        </p:txBody>
      </p:sp>
      <p:sp>
        <p:nvSpPr>
          <p:cNvPr id="15" name="Rectangle 14"/>
          <p:cNvSpPr/>
          <p:nvPr/>
        </p:nvSpPr>
        <p:spPr>
          <a:xfrm>
            <a:off x="4228980" y="3120689"/>
            <a:ext cx="2107526" cy="2110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48341" y="2963639"/>
            <a:ext cx="2549197" cy="923330"/>
          </a:xfrm>
          <a:prstGeom prst="rect">
            <a:avLst/>
          </a:prstGeom>
          <a:noFill/>
          <a:ln>
            <a:noFill/>
          </a:ln>
        </p:spPr>
        <p:txBody>
          <a:bodyPr wrap="square" rtlCol="0">
            <a:spAutoFit/>
          </a:bodyPr>
          <a:lstStyle/>
          <a:p>
            <a:pPr algn="ctr"/>
            <a:r>
              <a:rPr lang="en-US" dirty="0" smtClean="0">
                <a:solidFill>
                  <a:srgbClr val="FF0000"/>
                </a:solidFill>
              </a:rPr>
              <a:t>…and add the text: “;C:\Python34” to the end</a:t>
            </a:r>
            <a:endParaRPr lang="en-US" dirty="0">
              <a:solidFill>
                <a:srgbClr val="FF0000"/>
              </a:solidFill>
            </a:endParaRP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0890" y="2357835"/>
            <a:ext cx="3375634" cy="1491781"/>
          </a:xfrm>
          <a:prstGeom prst="rect">
            <a:avLst/>
          </a:prstGeom>
        </p:spPr>
      </p:pic>
      <p:sp>
        <p:nvSpPr>
          <p:cNvPr id="19" name="TextBox 18"/>
          <p:cNvSpPr txBox="1"/>
          <p:nvPr/>
        </p:nvSpPr>
        <p:spPr>
          <a:xfrm>
            <a:off x="3708890" y="2922847"/>
            <a:ext cx="2549197" cy="646331"/>
          </a:xfrm>
          <a:prstGeom prst="rect">
            <a:avLst/>
          </a:prstGeom>
          <a:noFill/>
          <a:ln>
            <a:noFill/>
          </a:ln>
        </p:spPr>
        <p:txBody>
          <a:bodyPr wrap="square" rtlCol="0">
            <a:spAutoFit/>
          </a:bodyPr>
          <a:lstStyle/>
          <a:p>
            <a:pPr algn="ctr"/>
            <a:r>
              <a:rPr lang="en-US" dirty="0" smtClean="0">
                <a:solidFill>
                  <a:srgbClr val="FF0000"/>
                </a:solidFill>
              </a:rPr>
              <a:t>Click “Ok” to all open properties windows</a:t>
            </a:r>
            <a:endParaRPr lang="en-US" dirty="0">
              <a:solidFill>
                <a:srgbClr val="FF0000"/>
              </a:solidFill>
            </a:endParaRPr>
          </a:p>
        </p:txBody>
      </p:sp>
    </p:spTree>
    <p:extLst>
      <p:ext uri="{BB962C8B-B14F-4D97-AF65-F5344CB8AC3E}">
        <p14:creationId xmlns:p14="http://schemas.microsoft.com/office/powerpoint/2010/main" val="7392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3"/>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1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6"/>
                                        </p:tgtEl>
                                        <p:attrNameLst>
                                          <p:attrName>style.visibility</p:attrName>
                                        </p:attrNameLst>
                                      </p:cBhvr>
                                      <p:to>
                                        <p:strVal val="hidden"/>
                                      </p:to>
                                    </p:se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8" grpId="0"/>
      <p:bldP spid="8" grpId="1"/>
      <p:bldP spid="9" grpId="0" animBg="1"/>
      <p:bldP spid="9" grpId="1" animBg="1"/>
      <p:bldP spid="11" grpId="0"/>
      <p:bldP spid="11" grpId="1"/>
      <p:bldP spid="12" grpId="0" animBg="1"/>
      <p:bldP spid="12" grpId="1" animBg="1"/>
      <p:bldP spid="14" grpId="0"/>
      <p:bldP spid="14" grpId="1"/>
      <p:bldP spid="15" grpId="0" animBg="1"/>
      <p:bldP spid="15" grpId="1" animBg="1"/>
      <p:bldP spid="16" grpId="0"/>
      <p:bldP spid="16" grpId="1"/>
      <p:bldP spid="19"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Private Methods </a:t>
            </a:r>
            <a:r>
              <a:rPr lang="en-US" sz="3200" dirty="0" err="1" smtClean="0"/>
              <a:t>Cont</a:t>
            </a:r>
            <a:r>
              <a:rPr lang="en-US" sz="3200" dirty="0" smtClean="0"/>
              <a:t>…</a:t>
            </a:r>
            <a:endParaRPr lang="en-US" sz="3200" dirty="0"/>
          </a:p>
        </p:txBody>
      </p:sp>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US" dirty="0" smtClean="0"/>
              <a:t>If we try to access the Private method, we will get an error</a:t>
            </a:r>
            <a:endParaRPr lang="en-US" dirty="0"/>
          </a:p>
          <a:p>
            <a:pPr marL="0" indent="0">
              <a:buNone/>
            </a:pPr>
            <a:r>
              <a:rPr lang="en-US" dirty="0" smtClean="0"/>
              <a:t>   Example:</a:t>
            </a:r>
          </a:p>
          <a:p>
            <a:pPr marL="0" indent="0">
              <a:buNone/>
            </a:pPr>
            <a:endParaRPr lang="en-US" dirty="0"/>
          </a:p>
          <a:p>
            <a:pPr marL="0" indent="0">
              <a:buNone/>
            </a:pPr>
            <a:endParaRPr lang="en-US"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4" name="Picture 3"/>
          <p:cNvPicPr>
            <a:picLocks noChangeAspect="1"/>
          </p:cNvPicPr>
          <p:nvPr/>
        </p:nvPicPr>
        <p:blipFill>
          <a:blip r:embed="rId3"/>
          <a:stretch>
            <a:fillRect/>
          </a:stretch>
        </p:blipFill>
        <p:spPr>
          <a:xfrm>
            <a:off x="988876" y="2276872"/>
            <a:ext cx="7928248" cy="2082296"/>
          </a:xfrm>
          <a:prstGeom prst="rect">
            <a:avLst/>
          </a:prstGeom>
        </p:spPr>
      </p:pic>
    </p:spTree>
    <p:extLst>
      <p:ext uri="{BB962C8B-B14F-4D97-AF65-F5344CB8AC3E}">
        <p14:creationId xmlns:p14="http://schemas.microsoft.com/office/powerpoint/2010/main" val="282897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Static Method</a:t>
            </a:r>
            <a:endParaRPr lang="en-US" sz="3200" dirty="0"/>
          </a:p>
        </p:txBody>
      </p:sp>
      <p:pic>
        <p:nvPicPr>
          <p:cNvPr id="3" name="Content Placeholder 2"/>
          <p:cNvPicPr>
            <a:picLocks noGrp="1" noChangeAspect="1"/>
          </p:cNvPicPr>
          <p:nvPr>
            <p:ph idx="1"/>
          </p:nvPr>
        </p:nvPicPr>
        <p:blipFill>
          <a:blip r:embed="rId3"/>
          <a:stretch>
            <a:fillRect/>
          </a:stretch>
        </p:blipFill>
        <p:spPr>
          <a:xfrm>
            <a:off x="632520" y="1188000"/>
            <a:ext cx="7143750" cy="2457450"/>
          </a:xfrm>
          <a:prstGeom prst="rect">
            <a:avLst/>
          </a:prstGeom>
        </p:spPr>
      </p:pic>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6" name="Picture 5"/>
          <p:cNvPicPr>
            <a:picLocks noChangeAspect="1"/>
          </p:cNvPicPr>
          <p:nvPr/>
        </p:nvPicPr>
        <p:blipFill>
          <a:blip r:embed="rId4"/>
          <a:stretch>
            <a:fillRect/>
          </a:stretch>
        </p:blipFill>
        <p:spPr>
          <a:xfrm>
            <a:off x="920552" y="3645450"/>
            <a:ext cx="8277225" cy="2499561"/>
          </a:xfrm>
          <a:prstGeom prst="rect">
            <a:avLst/>
          </a:prstGeom>
        </p:spPr>
      </p:pic>
    </p:spTree>
    <p:extLst>
      <p:ext uri="{BB962C8B-B14F-4D97-AF65-F5344CB8AC3E}">
        <p14:creationId xmlns:p14="http://schemas.microsoft.com/office/powerpoint/2010/main" val="202657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Constructor – The __</a:t>
            </a:r>
            <a:r>
              <a:rPr lang="en-US" sz="3200" dirty="0" err="1" smtClean="0"/>
              <a:t>init</a:t>
            </a:r>
            <a:r>
              <a:rPr lang="en-US" sz="3200" dirty="0" smtClean="0"/>
              <a:t>__ Method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sp>
        <p:nvSpPr>
          <p:cNvPr id="2" name="Content Placeholder 1"/>
          <p:cNvSpPr>
            <a:spLocks noGrp="1"/>
          </p:cNvSpPr>
          <p:nvPr>
            <p:ph idx="1"/>
          </p:nvPr>
        </p:nvSpPr>
        <p:spPr/>
        <p:txBody>
          <a:bodyPr/>
          <a:lstStyle/>
          <a:p>
            <a:r>
              <a:rPr lang="en-IN" dirty="0" smtClean="0"/>
              <a:t>Define the attribute of an instance right after its creation</a:t>
            </a:r>
          </a:p>
          <a:p>
            <a:r>
              <a:rPr lang="en-IN" dirty="0" smtClean="0"/>
              <a:t>Is immediately and automatically called after an Instance has been created</a:t>
            </a:r>
          </a:p>
          <a:p>
            <a:r>
              <a:rPr lang="en-IN" dirty="0" smtClean="0"/>
              <a:t>It is usually the first method of a class , </a:t>
            </a:r>
            <a:r>
              <a:rPr lang="en-IN" dirty="0" err="1" smtClean="0"/>
              <a:t>i.e</a:t>
            </a:r>
            <a:r>
              <a:rPr lang="en-IN" dirty="0" smtClean="0"/>
              <a:t>: it follows right after the class header</a:t>
            </a:r>
          </a:p>
          <a:p>
            <a:r>
              <a:rPr lang="en-IN" dirty="0" smtClean="0"/>
              <a:t>Sometimes called as Constructor </a:t>
            </a:r>
            <a:endParaRPr lang="en-IN" dirty="0"/>
          </a:p>
        </p:txBody>
      </p:sp>
      <p:pic>
        <p:nvPicPr>
          <p:cNvPr id="4" name="Picture 3"/>
          <p:cNvPicPr>
            <a:picLocks noChangeAspect="1"/>
          </p:cNvPicPr>
          <p:nvPr/>
        </p:nvPicPr>
        <p:blipFill>
          <a:blip r:embed="rId3"/>
          <a:stretch>
            <a:fillRect/>
          </a:stretch>
        </p:blipFill>
        <p:spPr>
          <a:xfrm>
            <a:off x="1333500" y="3944990"/>
            <a:ext cx="7239000" cy="2292321"/>
          </a:xfrm>
          <a:prstGeom prst="rect">
            <a:avLst/>
          </a:prstGeom>
        </p:spPr>
      </p:pic>
    </p:spTree>
    <p:extLst>
      <p:ext uri="{BB962C8B-B14F-4D97-AF65-F5344CB8AC3E}">
        <p14:creationId xmlns:p14="http://schemas.microsoft.com/office/powerpoint/2010/main" val="18028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Constructor – The __</a:t>
            </a:r>
            <a:r>
              <a:rPr lang="en-US" sz="3200" dirty="0" err="1" smtClean="0"/>
              <a:t>init</a:t>
            </a:r>
            <a:r>
              <a:rPr lang="en-US" sz="3200" dirty="0" smtClean="0"/>
              <a:t>__ Method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sp>
        <p:nvSpPr>
          <p:cNvPr id="2" name="Content Placeholder 1"/>
          <p:cNvSpPr>
            <a:spLocks noGrp="1"/>
          </p:cNvSpPr>
          <p:nvPr>
            <p:ph idx="1"/>
          </p:nvPr>
        </p:nvSpPr>
        <p:spPr/>
        <p:txBody>
          <a:bodyPr/>
          <a:lstStyle/>
          <a:p>
            <a:r>
              <a:rPr lang="en-IN" dirty="0" smtClean="0"/>
              <a:t>Define the attribute of an instance right after its creation</a:t>
            </a:r>
          </a:p>
          <a:p>
            <a:r>
              <a:rPr lang="en-IN" dirty="0" smtClean="0"/>
              <a:t>Is immediately and automatically called after an Instance has been created</a:t>
            </a:r>
          </a:p>
          <a:p>
            <a:r>
              <a:rPr lang="en-IN" dirty="0" smtClean="0"/>
              <a:t>It is usually the first method of a class , </a:t>
            </a:r>
            <a:r>
              <a:rPr lang="en-IN" dirty="0" err="1" smtClean="0"/>
              <a:t>i.e</a:t>
            </a:r>
            <a:r>
              <a:rPr lang="en-IN" dirty="0" smtClean="0"/>
              <a:t>: it follows right after the class header</a:t>
            </a:r>
          </a:p>
          <a:p>
            <a:r>
              <a:rPr lang="en-IN" dirty="0" smtClean="0"/>
              <a:t>Sometimes called as Constructor </a:t>
            </a:r>
            <a:endParaRPr lang="en-IN" dirty="0"/>
          </a:p>
        </p:txBody>
      </p:sp>
      <p:pic>
        <p:nvPicPr>
          <p:cNvPr id="4" name="Picture 3"/>
          <p:cNvPicPr>
            <a:picLocks noChangeAspect="1"/>
          </p:cNvPicPr>
          <p:nvPr/>
        </p:nvPicPr>
        <p:blipFill>
          <a:blip r:embed="rId3"/>
          <a:stretch>
            <a:fillRect/>
          </a:stretch>
        </p:blipFill>
        <p:spPr>
          <a:xfrm>
            <a:off x="1333500" y="3944990"/>
            <a:ext cx="7239000" cy="2292321"/>
          </a:xfrm>
          <a:prstGeom prst="rect">
            <a:avLst/>
          </a:prstGeom>
        </p:spPr>
      </p:pic>
    </p:spTree>
    <p:extLst>
      <p:ext uri="{BB962C8B-B14F-4D97-AF65-F5344CB8AC3E}">
        <p14:creationId xmlns:p14="http://schemas.microsoft.com/office/powerpoint/2010/main" val="31888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Object Oriented Programming</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6" name="Picture 5"/>
          <p:cNvPicPr>
            <a:picLocks noChangeAspect="1"/>
          </p:cNvPicPr>
          <p:nvPr/>
        </p:nvPicPr>
        <p:blipFill>
          <a:blip r:embed="rId3"/>
          <a:stretch>
            <a:fillRect/>
          </a:stretch>
        </p:blipFill>
        <p:spPr>
          <a:xfrm>
            <a:off x="128587" y="1412776"/>
            <a:ext cx="9648825" cy="3352800"/>
          </a:xfrm>
          <a:prstGeom prst="rect">
            <a:avLst/>
          </a:prstGeom>
        </p:spPr>
      </p:pic>
    </p:spTree>
    <p:extLst>
      <p:ext uri="{BB962C8B-B14F-4D97-AF65-F5344CB8AC3E}">
        <p14:creationId xmlns:p14="http://schemas.microsoft.com/office/powerpoint/2010/main" val="234449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Encapsulation</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381000" y="1119187"/>
            <a:ext cx="9144000" cy="4619625"/>
          </a:xfrm>
          <a:prstGeom prst="rect">
            <a:avLst/>
          </a:prstGeom>
        </p:spPr>
      </p:pic>
    </p:spTree>
    <p:extLst>
      <p:ext uri="{BB962C8B-B14F-4D97-AF65-F5344CB8AC3E}">
        <p14:creationId xmlns:p14="http://schemas.microsoft.com/office/powerpoint/2010/main" val="408505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Encapsulation (Contd.)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209550" y="1152525"/>
            <a:ext cx="9486900" cy="4552950"/>
          </a:xfrm>
          <a:prstGeom prst="rect">
            <a:avLst/>
          </a:prstGeom>
        </p:spPr>
      </p:pic>
    </p:spTree>
    <p:extLst>
      <p:ext uri="{BB962C8B-B14F-4D97-AF65-F5344CB8AC3E}">
        <p14:creationId xmlns:p14="http://schemas.microsoft.com/office/powerpoint/2010/main" val="314153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Inheritance</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80962" y="1395412"/>
            <a:ext cx="9744075" cy="4067175"/>
          </a:xfrm>
          <a:prstGeom prst="rect">
            <a:avLst/>
          </a:prstGeom>
        </p:spPr>
      </p:pic>
    </p:spTree>
    <p:extLst>
      <p:ext uri="{BB962C8B-B14F-4D97-AF65-F5344CB8AC3E}">
        <p14:creationId xmlns:p14="http://schemas.microsoft.com/office/powerpoint/2010/main" val="287258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Inheritance(Contd.)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488504" y="1014412"/>
            <a:ext cx="8784976" cy="4829175"/>
          </a:xfrm>
          <a:prstGeom prst="rect">
            <a:avLst/>
          </a:prstGeom>
        </p:spPr>
      </p:pic>
    </p:spTree>
    <p:extLst>
      <p:ext uri="{BB962C8B-B14F-4D97-AF65-F5344CB8AC3E}">
        <p14:creationId xmlns:p14="http://schemas.microsoft.com/office/powerpoint/2010/main" val="15244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Inheritance in Python :</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776536" y="1183621"/>
            <a:ext cx="7419975" cy="4562475"/>
          </a:xfrm>
          <a:prstGeom prst="rect">
            <a:avLst/>
          </a:prstGeom>
        </p:spPr>
      </p:pic>
    </p:spTree>
    <p:extLst>
      <p:ext uri="{BB962C8B-B14F-4D97-AF65-F5344CB8AC3E}">
        <p14:creationId xmlns:p14="http://schemas.microsoft.com/office/powerpoint/2010/main" val="331628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442" y="2097696"/>
            <a:ext cx="5209116" cy="266260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8275"/>
            <a:ext cx="3729935" cy="4036768"/>
          </a:xfrm>
          <a:prstGeom prst="rect">
            <a:avLst/>
          </a:prstGeom>
        </p:spPr>
      </p:pic>
      <p:sp>
        <p:nvSpPr>
          <p:cNvPr id="2" name="Title 1"/>
          <p:cNvSpPr>
            <a:spLocks noGrp="1"/>
          </p:cNvSpPr>
          <p:nvPr>
            <p:ph type="title"/>
          </p:nvPr>
        </p:nvSpPr>
        <p:spPr>
          <a:xfrm>
            <a:off x="80962" y="375245"/>
            <a:ext cx="8543925" cy="1077020"/>
          </a:xfrm>
        </p:spPr>
        <p:txBody>
          <a:bodyPr/>
          <a:lstStyle/>
          <a:p>
            <a:r>
              <a:rPr lang="en-US" dirty="0" smtClean="0"/>
              <a:t>Test Python installation</a:t>
            </a:r>
            <a:endParaRPr lang="en-US" dirty="0"/>
          </a:p>
        </p:txBody>
      </p:sp>
      <p:sp>
        <p:nvSpPr>
          <p:cNvPr id="5" name="TextBox 4"/>
          <p:cNvSpPr txBox="1"/>
          <p:nvPr/>
        </p:nvSpPr>
        <p:spPr>
          <a:xfrm>
            <a:off x="2222155" y="4893356"/>
            <a:ext cx="1443037" cy="1200329"/>
          </a:xfrm>
          <a:prstGeom prst="rect">
            <a:avLst/>
          </a:prstGeom>
          <a:noFill/>
          <a:ln>
            <a:noFill/>
          </a:ln>
        </p:spPr>
        <p:txBody>
          <a:bodyPr wrap="square" rtlCol="0">
            <a:spAutoFit/>
          </a:bodyPr>
          <a:lstStyle/>
          <a:p>
            <a:pPr algn="ctr"/>
            <a:r>
              <a:rPr lang="en-US" dirty="0" smtClean="0">
                <a:solidFill>
                  <a:srgbClr val="FFFF00"/>
                </a:solidFill>
              </a:rPr>
              <a:t>Search here for “Command prompt”</a:t>
            </a:r>
            <a:endParaRPr lang="en-US" dirty="0">
              <a:solidFill>
                <a:srgbClr val="FFFF00"/>
              </a:solidFill>
            </a:endParaRPr>
          </a:p>
        </p:txBody>
      </p:sp>
      <p:sp>
        <p:nvSpPr>
          <p:cNvPr id="6" name="Rectangle 5"/>
          <p:cNvSpPr/>
          <p:nvPr/>
        </p:nvSpPr>
        <p:spPr>
          <a:xfrm>
            <a:off x="0" y="5622131"/>
            <a:ext cx="2157413" cy="25717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962" y="1230792"/>
            <a:ext cx="2564606" cy="392415"/>
          </a:xfrm>
          <a:prstGeom prst="rect">
            <a:avLst/>
          </a:prstGeom>
          <a:noFill/>
          <a:ln>
            <a:noFill/>
          </a:ln>
        </p:spPr>
        <p:txBody>
          <a:bodyPr wrap="square" rtlCol="0">
            <a:spAutoFit/>
          </a:bodyPr>
          <a:lstStyle/>
          <a:p>
            <a:r>
              <a:rPr lang="en-US" sz="1950" dirty="0">
                <a:solidFill>
                  <a:srgbClr val="FF0000"/>
                </a:solidFill>
              </a:rPr>
              <a:t>Open the start menu:</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714" y="1271323"/>
            <a:ext cx="425708" cy="30186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028275"/>
            <a:ext cx="3765142" cy="4036768"/>
          </a:xfrm>
          <a:prstGeom prst="rect">
            <a:avLst/>
          </a:prstGeom>
        </p:spPr>
      </p:pic>
      <p:sp>
        <p:nvSpPr>
          <p:cNvPr id="12" name="TextBox 11"/>
          <p:cNvSpPr txBox="1"/>
          <p:nvPr/>
        </p:nvSpPr>
        <p:spPr>
          <a:xfrm>
            <a:off x="1378743" y="2127858"/>
            <a:ext cx="2019877" cy="646331"/>
          </a:xfrm>
          <a:prstGeom prst="rect">
            <a:avLst/>
          </a:prstGeom>
          <a:noFill/>
          <a:ln>
            <a:noFill/>
          </a:ln>
        </p:spPr>
        <p:txBody>
          <a:bodyPr wrap="square" rtlCol="0">
            <a:spAutoFit/>
          </a:bodyPr>
          <a:lstStyle/>
          <a:p>
            <a:r>
              <a:rPr lang="en-US" dirty="0" smtClean="0">
                <a:solidFill>
                  <a:srgbClr val="00B050"/>
                </a:solidFill>
              </a:rPr>
              <a:t>Open Command Prompt</a:t>
            </a:r>
            <a:endParaRPr lang="en-US" dirty="0">
              <a:solidFill>
                <a:srgbClr val="00B050"/>
              </a:solidFill>
            </a:endParaRPr>
          </a:p>
        </p:txBody>
      </p:sp>
      <p:sp>
        <p:nvSpPr>
          <p:cNvPr id="13" name="Rectangle 12"/>
          <p:cNvSpPr/>
          <p:nvPr/>
        </p:nvSpPr>
        <p:spPr>
          <a:xfrm>
            <a:off x="142874" y="2381924"/>
            <a:ext cx="1235869" cy="257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388682" y="2820693"/>
            <a:ext cx="2477076" cy="369332"/>
          </a:xfrm>
          <a:prstGeom prst="rect">
            <a:avLst/>
          </a:prstGeom>
          <a:noFill/>
          <a:ln>
            <a:noFill/>
          </a:ln>
        </p:spPr>
        <p:txBody>
          <a:bodyPr wrap="square" rtlCol="0">
            <a:spAutoFit/>
          </a:bodyPr>
          <a:lstStyle/>
          <a:p>
            <a:r>
              <a:rPr lang="en-US" dirty="0" smtClean="0">
                <a:solidFill>
                  <a:srgbClr val="FFFF00"/>
                </a:solidFill>
              </a:rPr>
              <a:t>Type “python”…</a:t>
            </a:r>
            <a:endParaRPr lang="en-US" dirty="0">
              <a:solidFill>
                <a:srgbClr val="FFFF00"/>
              </a:solidFill>
            </a:endParaRPr>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2962" y="2097696"/>
            <a:ext cx="5224596" cy="2654869"/>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9628" y="2102307"/>
            <a:ext cx="5224596" cy="2647129"/>
          </a:xfrm>
          <a:prstGeom prst="rect">
            <a:avLst/>
          </a:prstGeom>
        </p:spPr>
      </p:pic>
      <p:sp>
        <p:nvSpPr>
          <p:cNvPr id="18" name="TextBox 17"/>
          <p:cNvSpPr txBox="1"/>
          <p:nvPr/>
        </p:nvSpPr>
        <p:spPr>
          <a:xfrm>
            <a:off x="3667460" y="2820693"/>
            <a:ext cx="2477076" cy="369332"/>
          </a:xfrm>
          <a:prstGeom prst="rect">
            <a:avLst/>
          </a:prstGeom>
          <a:noFill/>
          <a:ln>
            <a:noFill/>
          </a:ln>
        </p:spPr>
        <p:txBody>
          <a:bodyPr wrap="square" rtlCol="0">
            <a:spAutoFit/>
          </a:bodyPr>
          <a:lstStyle/>
          <a:p>
            <a:r>
              <a:rPr lang="en-US" dirty="0" smtClean="0">
                <a:solidFill>
                  <a:srgbClr val="FFFF00"/>
                </a:solidFill>
              </a:rPr>
              <a:t>…and hit Enter</a:t>
            </a:r>
            <a:endParaRPr lang="en-US" dirty="0">
              <a:solidFill>
                <a:srgbClr val="FFFF00"/>
              </a:solidFill>
            </a:endParaRPr>
          </a:p>
        </p:txBody>
      </p:sp>
      <p:sp>
        <p:nvSpPr>
          <p:cNvPr id="20" name="TextBox 19"/>
          <p:cNvSpPr txBox="1"/>
          <p:nvPr/>
        </p:nvSpPr>
        <p:spPr>
          <a:xfrm>
            <a:off x="2547274" y="3167475"/>
            <a:ext cx="5232336" cy="923330"/>
          </a:xfrm>
          <a:prstGeom prst="rect">
            <a:avLst/>
          </a:prstGeom>
          <a:noFill/>
          <a:ln>
            <a:noFill/>
          </a:ln>
        </p:spPr>
        <p:txBody>
          <a:bodyPr wrap="square" rtlCol="0">
            <a:spAutoFit/>
          </a:bodyPr>
          <a:lstStyle/>
          <a:p>
            <a:r>
              <a:rPr lang="en-US" dirty="0" smtClean="0">
                <a:solidFill>
                  <a:srgbClr val="FFFF00"/>
                </a:solidFill>
              </a:rPr>
              <a:t>If your command prompt now says: “Python 3.4.3”, you’ve completed the tutorial correctly! If not, you may have missed something…</a:t>
            </a:r>
            <a:endParaRPr lang="en-US" dirty="0">
              <a:solidFill>
                <a:srgbClr val="FFFF00"/>
              </a:solidFill>
            </a:endParaRPr>
          </a:p>
        </p:txBody>
      </p:sp>
    </p:spTree>
    <p:extLst>
      <p:ext uri="{BB962C8B-B14F-4D97-AF65-F5344CB8AC3E}">
        <p14:creationId xmlns:p14="http://schemas.microsoft.com/office/powerpoint/2010/main" val="314477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9"/>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2"/>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7"/>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8"/>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14"/>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5"/>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7"/>
                                        </p:tgtEl>
                                        <p:attrNameLst>
                                          <p:attrName>style.visibility</p:attrName>
                                        </p:attrNameLst>
                                      </p:cBhvr>
                                      <p:to>
                                        <p:strVal val="hidden"/>
                                      </p:to>
                                    </p:set>
                                  </p:childTnLst>
                                </p:cTn>
                              </p:par>
                              <p:par>
                                <p:cTn id="81" presetID="10"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7" grpId="0"/>
      <p:bldP spid="7" grpId="1"/>
      <p:bldP spid="12" grpId="0"/>
      <p:bldP spid="12" grpId="1"/>
      <p:bldP spid="13" grpId="0" animBg="1"/>
      <p:bldP spid="13" grpId="1" animBg="1"/>
      <p:bldP spid="15" grpId="0"/>
      <p:bldP spid="15" grpId="1"/>
      <p:bldP spid="18" grpId="0"/>
      <p:bldP spid="18" grpId="1"/>
      <p:bldP spid="2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4" name="Picture 3"/>
          <p:cNvPicPr>
            <a:picLocks noChangeAspect="1"/>
          </p:cNvPicPr>
          <p:nvPr/>
        </p:nvPicPr>
        <p:blipFill>
          <a:blip r:embed="rId3"/>
          <a:stretch>
            <a:fillRect/>
          </a:stretch>
        </p:blipFill>
        <p:spPr>
          <a:xfrm>
            <a:off x="400050" y="959421"/>
            <a:ext cx="9105900" cy="4171950"/>
          </a:xfrm>
          <a:prstGeom prst="rect">
            <a:avLst/>
          </a:prstGeom>
        </p:spPr>
      </p:pic>
      <p:sp>
        <p:nvSpPr>
          <p:cNvPr id="2" name="Rectangle 1"/>
          <p:cNvSpPr/>
          <p:nvPr/>
        </p:nvSpPr>
        <p:spPr>
          <a:xfrm>
            <a:off x="400050" y="5131371"/>
            <a:ext cx="9274244" cy="1446550"/>
          </a:xfrm>
          <a:prstGeom prst="rect">
            <a:avLst/>
          </a:prstGeom>
        </p:spPr>
        <p:txBody>
          <a:bodyPr wrap="square">
            <a:spAutoFit/>
          </a:bodyPr>
          <a:lstStyle/>
          <a:p>
            <a:r>
              <a:rPr lang="en-US" sz="1400" dirty="0"/>
              <a:t>Poly means many. Morphs means forms. Polymorphism means 'Many Forms'. </a:t>
            </a:r>
          </a:p>
          <a:p>
            <a:r>
              <a:rPr lang="en-US" sz="1400" dirty="0"/>
              <a:t> </a:t>
            </a:r>
          </a:p>
          <a:p>
            <a:r>
              <a:rPr lang="en-US" sz="1400" dirty="0"/>
              <a:t>Eg1: Yourself is best example of </a:t>
            </a:r>
            <a:r>
              <a:rPr lang="en-US" sz="1400" dirty="0" smtClean="0"/>
              <a:t>polymorphism. In </a:t>
            </a:r>
            <a:r>
              <a:rPr lang="en-US" sz="1400" dirty="0"/>
              <a:t>front of Your parents You will have one type of </a:t>
            </a:r>
            <a:r>
              <a:rPr lang="en-US" sz="1400" dirty="0" smtClean="0"/>
              <a:t>behavior </a:t>
            </a:r>
            <a:r>
              <a:rPr lang="en-US" sz="1400" dirty="0"/>
              <a:t>and with friends another type of behaviour.Same person but different </a:t>
            </a:r>
            <a:r>
              <a:rPr lang="en-US" sz="1400" dirty="0" smtClean="0"/>
              <a:t>behaviors </a:t>
            </a:r>
            <a:r>
              <a:rPr lang="en-US" sz="1400" dirty="0"/>
              <a:t>at different </a:t>
            </a:r>
            <a:r>
              <a:rPr lang="en-US" sz="1400" dirty="0" smtClean="0"/>
              <a:t>places, which </a:t>
            </a:r>
            <a:r>
              <a:rPr lang="en-US" sz="1400" dirty="0"/>
              <a:t>is nothing but polymorphism. </a:t>
            </a:r>
          </a:p>
          <a:p>
            <a:r>
              <a:rPr lang="en-US" dirty="0"/>
              <a:t> </a:t>
            </a:r>
          </a:p>
        </p:txBody>
      </p:sp>
    </p:spTree>
    <p:extLst>
      <p:ext uri="{BB962C8B-B14F-4D97-AF65-F5344CB8AC3E}">
        <p14:creationId xmlns:p14="http://schemas.microsoft.com/office/powerpoint/2010/main" val="400870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138112" y="1276350"/>
            <a:ext cx="9629775" cy="4305300"/>
          </a:xfrm>
          <a:prstGeom prst="rect">
            <a:avLst/>
          </a:prstGeom>
        </p:spPr>
      </p:pic>
    </p:spTree>
    <p:extLst>
      <p:ext uri="{BB962C8B-B14F-4D97-AF65-F5344CB8AC3E}">
        <p14:creationId xmlns:p14="http://schemas.microsoft.com/office/powerpoint/2010/main" val="244062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 (Contd.)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488504" y="1268760"/>
            <a:ext cx="9001000" cy="4800600"/>
          </a:xfrm>
          <a:prstGeom prst="rect">
            <a:avLst/>
          </a:prstGeom>
        </p:spPr>
      </p:pic>
    </p:spTree>
    <p:extLst>
      <p:ext uri="{BB962C8B-B14F-4D97-AF65-F5344CB8AC3E}">
        <p14:creationId xmlns:p14="http://schemas.microsoft.com/office/powerpoint/2010/main" val="420285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 (Contd.)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560512" y="1175126"/>
            <a:ext cx="8712967" cy="4733925"/>
          </a:xfrm>
          <a:prstGeom prst="rect">
            <a:avLst/>
          </a:prstGeom>
        </p:spPr>
      </p:pic>
    </p:spTree>
    <p:extLst>
      <p:ext uri="{BB962C8B-B14F-4D97-AF65-F5344CB8AC3E}">
        <p14:creationId xmlns:p14="http://schemas.microsoft.com/office/powerpoint/2010/main" val="379569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 (Contd.)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838200" y="1062037"/>
            <a:ext cx="8229600" cy="4733925"/>
          </a:xfrm>
          <a:prstGeom prst="rect">
            <a:avLst/>
          </a:prstGeom>
        </p:spPr>
      </p:pic>
    </p:spTree>
    <p:extLst>
      <p:ext uri="{BB962C8B-B14F-4D97-AF65-F5344CB8AC3E}">
        <p14:creationId xmlns:p14="http://schemas.microsoft.com/office/powerpoint/2010/main" val="308522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Polymorphism (Contd.)</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2" name="Picture 1"/>
          <p:cNvPicPr>
            <a:picLocks noChangeAspect="1"/>
          </p:cNvPicPr>
          <p:nvPr/>
        </p:nvPicPr>
        <p:blipFill>
          <a:blip r:embed="rId3"/>
          <a:stretch>
            <a:fillRect/>
          </a:stretch>
        </p:blipFill>
        <p:spPr>
          <a:xfrm>
            <a:off x="709612" y="1019175"/>
            <a:ext cx="8486775" cy="4819650"/>
          </a:xfrm>
          <a:prstGeom prst="rect">
            <a:avLst/>
          </a:prstGeom>
        </p:spPr>
      </p:pic>
    </p:spTree>
    <p:extLst>
      <p:ext uri="{BB962C8B-B14F-4D97-AF65-F5344CB8AC3E}">
        <p14:creationId xmlns:p14="http://schemas.microsoft.com/office/powerpoint/2010/main" val="429085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Concepts (Polymorphism)</a:t>
            </a:r>
            <a:endParaRPr lang="en-US" dirty="0"/>
          </a:p>
        </p:txBody>
      </p:sp>
      <p:pic>
        <p:nvPicPr>
          <p:cNvPr id="7" name="Content Placeholder 6"/>
          <p:cNvPicPr>
            <a:picLocks noGrp="1" noChangeAspect="1"/>
          </p:cNvPicPr>
          <p:nvPr>
            <p:ph idx="1"/>
          </p:nvPr>
        </p:nvPicPr>
        <p:blipFill>
          <a:blip r:embed="rId2"/>
          <a:stretch>
            <a:fillRect/>
          </a:stretch>
        </p:blipFill>
        <p:spPr>
          <a:xfrm>
            <a:off x="0" y="1439863"/>
            <a:ext cx="8163024"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176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362547057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Example &amp; ‘</a:t>
            </a:r>
            <a:r>
              <a:rPr lang="en-US" dirty="0" err="1" smtClean="0"/>
              <a:t>hasattr</a:t>
            </a:r>
            <a:r>
              <a:rPr lang="en-US" dirty="0" smtClean="0"/>
              <a:t>’ function</a:t>
            </a:r>
            <a:endParaRPr lang="en-US" dirty="0"/>
          </a:p>
        </p:txBody>
      </p:sp>
      <p:pic>
        <p:nvPicPr>
          <p:cNvPr id="7" name="Content Placeholder 6"/>
          <p:cNvPicPr>
            <a:picLocks noGrp="1" noChangeAspect="1"/>
          </p:cNvPicPr>
          <p:nvPr>
            <p:ph idx="1"/>
          </p:nvPr>
        </p:nvPicPr>
        <p:blipFill>
          <a:blip r:embed="rId2"/>
          <a:stretch>
            <a:fillRect/>
          </a:stretch>
        </p:blipFill>
        <p:spPr>
          <a:xfrm>
            <a:off x="200472" y="1444689"/>
            <a:ext cx="5001123"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177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201595" y="1363580"/>
            <a:ext cx="4391025" cy="4833060"/>
          </a:xfrm>
          <a:prstGeom prst="rect">
            <a:avLst/>
          </a:prstGeom>
        </p:spPr>
      </p:pic>
    </p:spTree>
    <p:extLst>
      <p:ext uri="{BB962C8B-B14F-4D97-AF65-F5344CB8AC3E}">
        <p14:creationId xmlns:p14="http://schemas.microsoft.com/office/powerpoint/2010/main" val="220650455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Special Methods:</a:t>
            </a:r>
            <a:endParaRPr lang="en-US" sz="3200" dirty="0"/>
          </a:p>
        </p:txBody>
      </p:sp>
      <p:sp>
        <p:nvSpPr>
          <p:cNvPr id="5" name="Content Placeholder 3"/>
          <p:cNvSpPr txBox="1">
            <a:spLocks/>
          </p:cNvSpPr>
          <p:nvPr/>
        </p:nvSpPr>
        <p:spPr>
          <a:xfrm>
            <a:off x="920552" y="955963"/>
            <a:ext cx="9510877"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indent="0">
              <a:buFont typeface="Arial" charset="0"/>
              <a:buNone/>
            </a:pPr>
            <a:endParaRPr lang="en-US" dirty="0" smtClean="0"/>
          </a:p>
        </p:txBody>
      </p:sp>
      <p:pic>
        <p:nvPicPr>
          <p:cNvPr id="3" name="Picture 2"/>
          <p:cNvPicPr>
            <a:picLocks noChangeAspect="1"/>
          </p:cNvPicPr>
          <p:nvPr/>
        </p:nvPicPr>
        <p:blipFill>
          <a:blip r:embed="rId3"/>
          <a:stretch>
            <a:fillRect/>
          </a:stretch>
        </p:blipFill>
        <p:spPr>
          <a:xfrm>
            <a:off x="560512" y="1188000"/>
            <a:ext cx="6943725" cy="1276350"/>
          </a:xfrm>
          <a:prstGeom prst="rect">
            <a:avLst/>
          </a:prstGeom>
        </p:spPr>
      </p:pic>
    </p:spTree>
    <p:extLst>
      <p:ext uri="{BB962C8B-B14F-4D97-AF65-F5344CB8AC3E}">
        <p14:creationId xmlns:p14="http://schemas.microsoft.com/office/powerpoint/2010/main" val="172624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Numpy</a:t>
            </a:r>
            <a:endParaRPr lang="en-IN"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179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 xmlns:a16="http://schemas.microsoft.com/office/drawing/2014/main" id="{DF27C384-339C-4CC1-A5D4-568AF07F171C}"/>
              </a:ext>
            </a:extLst>
          </p:cNvPr>
          <p:cNvSpPr txBox="1">
            <a:spLocks/>
          </p:cNvSpPr>
          <p:nvPr/>
        </p:nvSpPr>
        <p:spPr>
          <a:xfrm>
            <a:off x="213360" y="1938738"/>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Numpy</a:t>
            </a:r>
            <a:r>
              <a:rPr lang="en-US" dirty="0" smtClean="0"/>
              <a:t>, </a:t>
            </a:r>
            <a:r>
              <a:rPr lang="en-US" dirty="0" err="1" smtClean="0"/>
              <a:t>Scipy</a:t>
            </a:r>
            <a:r>
              <a:rPr lang="en-US" dirty="0" smtClean="0"/>
              <a:t>, and </a:t>
            </a:r>
            <a:r>
              <a:rPr lang="en-US" dirty="0" err="1" smtClean="0"/>
              <a:t>Matplotlib</a:t>
            </a:r>
            <a:r>
              <a:rPr lang="en-US" dirty="0" smtClean="0"/>
              <a:t> provide MATLAB-like functionality in python.</a:t>
            </a:r>
          </a:p>
          <a:p>
            <a:r>
              <a:rPr lang="en-US" dirty="0" err="1" smtClean="0"/>
              <a:t>Numpy</a:t>
            </a:r>
            <a:r>
              <a:rPr lang="en-US" dirty="0" smtClean="0"/>
              <a:t> Features:</a:t>
            </a:r>
          </a:p>
          <a:p>
            <a:pPr lvl="1"/>
            <a:r>
              <a:rPr lang="en-US" dirty="0" smtClean="0"/>
              <a:t>Typed </a:t>
            </a:r>
            <a:r>
              <a:rPr lang="en-US" dirty="0" err="1" smtClean="0"/>
              <a:t>multidimentional</a:t>
            </a:r>
            <a:r>
              <a:rPr lang="en-US" dirty="0" smtClean="0"/>
              <a:t> arrays (matrices)</a:t>
            </a:r>
          </a:p>
          <a:p>
            <a:pPr lvl="1"/>
            <a:r>
              <a:rPr lang="en-US" dirty="0" smtClean="0"/>
              <a:t>Fast numerical computations (matrix math)</a:t>
            </a:r>
          </a:p>
          <a:p>
            <a:pPr lvl="1"/>
            <a:r>
              <a:rPr lang="en-US" dirty="0" smtClean="0"/>
              <a:t>High-level math functions </a:t>
            </a:r>
            <a:endParaRPr lang="en-US" dirty="0"/>
          </a:p>
        </p:txBody>
      </p:sp>
      <p:sp>
        <p:nvSpPr>
          <p:cNvPr id="9" name="Slide Number Placeholder 3">
            <a:extLst>
              <a:ext uri="{FF2B5EF4-FFF2-40B4-BE49-F238E27FC236}">
                <a16:creationId xmlns="" xmlns:a16="http://schemas.microsoft.com/office/drawing/2014/main"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fld id="{4FAB73BC-B049-4115-A692-8D63A059BFB8}" type="slidenum">
              <a:rPr lang="en-US" smtClean="0"/>
              <a:pPr/>
              <a:t>179</a:t>
            </a:fld>
            <a:endParaRPr lang="en-US" dirty="0"/>
          </a:p>
        </p:txBody>
      </p:sp>
    </p:spTree>
    <p:extLst>
      <p:ext uri="{BB962C8B-B14F-4D97-AF65-F5344CB8AC3E}">
        <p14:creationId xmlns:p14="http://schemas.microsoft.com/office/powerpoint/2010/main" val="2411905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Installing Python 3 Packages</a:t>
            </a:r>
            <a:endParaRPr lang="en-US" dirty="0"/>
          </a:p>
        </p:txBody>
      </p:sp>
      <p:sp>
        <p:nvSpPr>
          <p:cNvPr id="6" name="Text Placeholder 5"/>
          <p:cNvSpPr>
            <a:spLocks noGrp="1"/>
          </p:cNvSpPr>
          <p:nvPr>
            <p:ph type="body" idx="1"/>
          </p:nvPr>
        </p:nvSpPr>
        <p:spPr/>
        <p:txBody>
          <a:bodyPr/>
          <a:lstStyle/>
          <a:p>
            <a:r>
              <a:rPr lang="en-US" dirty="0" smtClean="0"/>
              <a:t>Python Package Index: Pip command</a:t>
            </a:r>
          </a:p>
          <a:p>
            <a:r>
              <a:rPr lang="en-US" dirty="0" smtClean="0">
                <a:hlinkClick r:id="rId2"/>
              </a:rPr>
              <a:t>https://pypi.python.org/pypi/</a:t>
            </a:r>
            <a:endParaRPr lang="en-US" dirty="0" smtClean="0"/>
          </a:p>
          <a:p>
            <a:endParaRPr lang="en-US" dirty="0" smtClean="0"/>
          </a:p>
        </p:txBody>
      </p:sp>
    </p:spTree>
    <p:extLst>
      <p:ext uri="{BB962C8B-B14F-4D97-AF65-F5344CB8AC3E}">
        <p14:creationId xmlns:p14="http://schemas.microsoft.com/office/powerpoint/2010/main" val="27402118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do we need </a:t>
            </a:r>
            <a:r>
              <a:rPr lang="en-US" dirty="0" err="1"/>
              <a:t>NumPy</a:t>
            </a:r>
            <a:endParaRPr lang="en-IN"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 xmlns:a16="http://schemas.microsoft.com/office/drawing/2014/main" id="{DF27C384-339C-4CC1-A5D4-568AF07F171C}"/>
              </a:ext>
            </a:extLst>
          </p:cNvPr>
          <p:cNvSpPr txBox="1">
            <a:spLocks/>
          </p:cNvSpPr>
          <p:nvPr/>
        </p:nvSpPr>
        <p:spPr>
          <a:xfrm>
            <a:off x="213360" y="1938738"/>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Python does numerical computations slowly.</a:t>
            </a:r>
          </a:p>
          <a:p>
            <a:r>
              <a:rPr lang="en-US" dirty="0"/>
              <a:t>1000 x 1000 matrix multiply</a:t>
            </a:r>
          </a:p>
          <a:p>
            <a:pPr lvl="1"/>
            <a:r>
              <a:rPr lang="en-US" dirty="0"/>
              <a:t>Python triple loop takes &gt; 10 min.</a:t>
            </a:r>
          </a:p>
          <a:p>
            <a:pPr lvl="1"/>
            <a:r>
              <a:rPr lang="en-US" dirty="0" err="1"/>
              <a:t>Numpy</a:t>
            </a:r>
            <a:r>
              <a:rPr lang="en-US" dirty="0"/>
              <a:t> takes ~0.03 seconds</a:t>
            </a:r>
          </a:p>
          <a:p>
            <a:endParaRPr lang="en-US" dirty="0"/>
          </a:p>
        </p:txBody>
      </p:sp>
      <p:sp>
        <p:nvSpPr>
          <p:cNvPr id="9" name="Slide Number Placeholder 3">
            <a:extLst>
              <a:ext uri="{FF2B5EF4-FFF2-40B4-BE49-F238E27FC236}">
                <a16:creationId xmlns="" xmlns:a16="http://schemas.microsoft.com/office/drawing/2014/main"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fld id="{4FAB73BC-B049-4115-A692-8D63A059BFB8}" type="slidenum">
              <a:rPr lang="en-US" smtClean="0"/>
              <a:pPr/>
              <a:t>180</a:t>
            </a:fld>
            <a:endParaRPr lang="en-US" dirty="0"/>
          </a:p>
        </p:txBody>
      </p:sp>
    </p:spTree>
    <p:extLst>
      <p:ext uri="{BB962C8B-B14F-4D97-AF65-F5344CB8AC3E}">
        <p14:creationId xmlns:p14="http://schemas.microsoft.com/office/powerpoint/2010/main" val="7163145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NumPy</a:t>
            </a:r>
            <a:r>
              <a:rPr lang="en-US" dirty="0" smtClean="0"/>
              <a:t> Overview</a:t>
            </a:r>
            <a:endParaRPr lang="en-IN"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 xmlns:a16="http://schemas.microsoft.com/office/drawing/2014/main" id="{DF27C384-339C-4CC1-A5D4-568AF07F171C}"/>
              </a:ext>
            </a:extLst>
          </p:cNvPr>
          <p:cNvSpPr txBox="1">
            <a:spLocks/>
          </p:cNvSpPr>
          <p:nvPr/>
        </p:nvSpPr>
        <p:spPr>
          <a:xfrm>
            <a:off x="213360" y="1938738"/>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dirty="0"/>
              <a:t>Arrays</a:t>
            </a:r>
          </a:p>
          <a:p>
            <a:pPr marL="514350" indent="-514350">
              <a:buFont typeface="+mj-lt"/>
              <a:buAutoNum type="arabicPeriod"/>
            </a:pPr>
            <a:r>
              <a:rPr lang="en-US" dirty="0"/>
              <a:t>Shaping and transposition</a:t>
            </a:r>
          </a:p>
          <a:p>
            <a:pPr marL="514350" indent="-514350">
              <a:buFont typeface="+mj-lt"/>
              <a:buAutoNum type="arabicPeriod"/>
            </a:pPr>
            <a:r>
              <a:rPr lang="en-US" dirty="0"/>
              <a:t>Mathematical Operations</a:t>
            </a:r>
          </a:p>
          <a:p>
            <a:pPr marL="514350" indent="-514350">
              <a:buFont typeface="+mj-lt"/>
              <a:buAutoNum type="arabicPeriod"/>
            </a:pPr>
            <a:r>
              <a:rPr lang="en-US" dirty="0"/>
              <a:t>Indexing and slicing</a:t>
            </a:r>
          </a:p>
          <a:p>
            <a:pPr marL="514350" indent="-514350">
              <a:buFont typeface="+mj-lt"/>
              <a:buAutoNum type="arabicPeriod"/>
            </a:pPr>
            <a:r>
              <a:rPr lang="en-US" dirty="0"/>
              <a:t>Broadcasting</a:t>
            </a:r>
          </a:p>
        </p:txBody>
      </p:sp>
      <p:sp>
        <p:nvSpPr>
          <p:cNvPr id="9" name="Slide Number Placeholder 3">
            <a:extLst>
              <a:ext uri="{FF2B5EF4-FFF2-40B4-BE49-F238E27FC236}">
                <a16:creationId xmlns="" xmlns:a16="http://schemas.microsoft.com/office/drawing/2014/main"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fld id="{4FAB73BC-B049-4115-A692-8D63A059BFB8}" type="slidenum">
              <a:rPr lang="en-US" smtClean="0"/>
              <a:pPr/>
              <a:t>181</a:t>
            </a:fld>
            <a:endParaRPr lang="en-US" dirty="0"/>
          </a:p>
        </p:txBody>
      </p:sp>
    </p:spTree>
    <p:extLst>
      <p:ext uri="{BB962C8B-B14F-4D97-AF65-F5344CB8AC3E}">
        <p14:creationId xmlns:p14="http://schemas.microsoft.com/office/powerpoint/2010/main" val="24812096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Arrays, Basic Properties</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 xmlns:a16="http://schemas.microsoft.com/office/drawing/2014/main"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Courier New" panose="02070309020205020404" pitchFamily="49" charset="0"/>
                <a:cs typeface="Courier New" panose="02070309020205020404" pitchFamily="49" charset="0"/>
              </a:rPr>
              <a:t>import </a:t>
            </a:r>
            <a:r>
              <a:rPr lang="en-US" sz="2800" dirty="0" err="1">
                <a:latin typeface="Courier New" panose="02070309020205020404" pitchFamily="49" charset="0"/>
                <a:cs typeface="Courier New" panose="02070309020205020404" pitchFamily="49" charset="0"/>
              </a:rPr>
              <a:t>numpy</a:t>
            </a:r>
            <a:r>
              <a:rPr lang="en-US" sz="2800" dirty="0">
                <a:latin typeface="Courier New" panose="02070309020205020404" pitchFamily="49" charset="0"/>
                <a:cs typeface="Courier New" panose="02070309020205020404" pitchFamily="49" charset="0"/>
              </a:rPr>
              <a:t> as </a:t>
            </a:r>
            <a:r>
              <a:rPr lang="en-US" sz="2800" dirty="0" err="1">
                <a:latin typeface="Courier New" panose="02070309020205020404" pitchFamily="49" charset="0"/>
                <a:cs typeface="Courier New" panose="02070309020205020404" pitchFamily="49" charset="0"/>
              </a:rPr>
              <a:t>np</a:t>
            </a:r>
            <a:endParaRPr lang="en-US" sz="2800" dirty="0">
              <a:latin typeface="Courier New" panose="02070309020205020404" pitchFamily="49" charset="0"/>
              <a:cs typeface="Courier New" panose="02070309020205020404" pitchFamily="49" charset="0"/>
            </a:endParaRPr>
          </a:p>
          <a:p>
            <a:pPr marL="0" indent="0">
              <a:buNone/>
            </a:pPr>
            <a:r>
              <a:rPr lang="en-US" sz="2800" dirty="0">
                <a:latin typeface="Courier New" panose="02070309020205020404" pitchFamily="49" charset="0"/>
                <a:cs typeface="Courier New" panose="02070309020205020404" pitchFamily="49" charset="0"/>
              </a:rPr>
              <a:t>a = </a:t>
            </a:r>
            <a:r>
              <a:rPr lang="en-US" sz="2800" dirty="0" err="1">
                <a:latin typeface="Courier New" panose="02070309020205020404" pitchFamily="49" charset="0"/>
                <a:cs typeface="Courier New" panose="02070309020205020404" pitchFamily="49" charset="0"/>
              </a:rPr>
              <a:t>np.array</a:t>
            </a:r>
            <a:r>
              <a:rPr lang="en-US" sz="2800" dirty="0">
                <a:latin typeface="Courier New" panose="02070309020205020404" pitchFamily="49" charset="0"/>
                <a:cs typeface="Courier New" panose="02070309020205020404" pitchFamily="49" charset="0"/>
              </a:rPr>
              <a:t>([[1,2,3],[4,5,6]],</a:t>
            </a:r>
            <a:r>
              <a:rPr lang="en-US" sz="2800" dirty="0" err="1">
                <a:latin typeface="Courier New" panose="02070309020205020404" pitchFamily="49" charset="0"/>
                <a:cs typeface="Courier New" panose="02070309020205020404" pitchFamily="49" charset="0"/>
              </a:rPr>
              <a:t>dtype</a:t>
            </a:r>
            <a:r>
              <a:rPr lang="en-US" sz="2800" dirty="0">
                <a:latin typeface="Courier New" panose="02070309020205020404" pitchFamily="49" charset="0"/>
                <a:cs typeface="Courier New" panose="02070309020205020404" pitchFamily="49" charset="0"/>
              </a:rPr>
              <a:t>=np.float32)</a:t>
            </a:r>
          </a:p>
          <a:p>
            <a:pPr marL="0" indent="0">
              <a:buNone/>
            </a:pPr>
            <a:r>
              <a:rPr lang="en-US" sz="2800" dirty="0">
                <a:latin typeface="Courier New" panose="02070309020205020404" pitchFamily="49" charset="0"/>
                <a:cs typeface="Courier New" panose="02070309020205020404" pitchFamily="49" charset="0"/>
              </a:rPr>
              <a:t>print </a:t>
            </a:r>
            <a:r>
              <a:rPr lang="en-US" sz="2800" dirty="0" err="1">
                <a:latin typeface="Courier New" panose="02070309020205020404" pitchFamily="49" charset="0"/>
                <a:cs typeface="Courier New" panose="02070309020205020404" pitchFamily="49" charset="0"/>
              </a:rPr>
              <a:t>a.ndim</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a.shape</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a.dtype</a:t>
            </a:r>
            <a:r>
              <a:rPr lang="en-US" sz="2800" dirty="0">
                <a:latin typeface="Courier New" panose="02070309020205020404" pitchFamily="49" charset="0"/>
                <a:cs typeface="Courier New" panose="02070309020205020404" pitchFamily="49" charset="0"/>
              </a:rPr>
              <a:t> </a:t>
            </a:r>
          </a:p>
          <a:p>
            <a:pPr marL="0" indent="0">
              <a:buNone/>
            </a:pPr>
            <a:endParaRPr lang="en-US" sz="2800" dirty="0"/>
          </a:p>
          <a:p>
            <a:pPr marL="514350" indent="-514350">
              <a:buFont typeface="+mj-lt"/>
              <a:buAutoNum type="arabicPeriod"/>
            </a:pPr>
            <a:r>
              <a:rPr lang="en-US" dirty="0"/>
              <a:t>Arrays can have any number of dimensions, including zero (a scalar).</a:t>
            </a:r>
          </a:p>
          <a:p>
            <a:pPr marL="514350" indent="-514350">
              <a:buFont typeface="+mj-lt"/>
              <a:buAutoNum type="arabicPeriod"/>
            </a:pPr>
            <a:r>
              <a:rPr lang="en-US" dirty="0"/>
              <a:t>Arrays are typed: np.uint8, np.int64, np.float32, np.float64</a:t>
            </a:r>
          </a:p>
          <a:p>
            <a:pPr marL="514350" indent="-514350">
              <a:buFont typeface="+mj-lt"/>
              <a:buAutoNum type="arabicPeriod"/>
            </a:pPr>
            <a:r>
              <a:rPr lang="en-US" dirty="0"/>
              <a:t>Arrays are dense. Each element of the array exists and has the same type.</a:t>
            </a:r>
          </a:p>
        </p:txBody>
      </p:sp>
      <p:sp>
        <p:nvSpPr>
          <p:cNvPr id="9" name="Slide Number Placeholder 3">
            <a:extLst>
              <a:ext uri="{FF2B5EF4-FFF2-40B4-BE49-F238E27FC236}">
                <a16:creationId xmlns="" xmlns:a16="http://schemas.microsoft.com/office/drawing/2014/main"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Tree>
    <p:extLst>
      <p:ext uri="{BB962C8B-B14F-4D97-AF65-F5344CB8AC3E}">
        <p14:creationId xmlns:p14="http://schemas.microsoft.com/office/powerpoint/2010/main" val="30010783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Arrays, creation</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183</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 xmlns:a16="http://schemas.microsoft.com/office/drawing/2014/main"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err="1"/>
              <a:t>np.ones</a:t>
            </a:r>
            <a:r>
              <a:rPr lang="en-US" sz="2800" dirty="0"/>
              <a:t>, </a:t>
            </a:r>
            <a:r>
              <a:rPr lang="en-US" sz="2800" dirty="0" err="1"/>
              <a:t>np.zeros</a:t>
            </a:r>
            <a:endParaRPr lang="en-US" sz="2800" dirty="0"/>
          </a:p>
          <a:p>
            <a:r>
              <a:rPr lang="en-US" sz="2800" dirty="0" err="1"/>
              <a:t>np.arange</a:t>
            </a:r>
            <a:endParaRPr lang="en-US" sz="2800" dirty="0"/>
          </a:p>
          <a:p>
            <a:r>
              <a:rPr lang="en-US" sz="2800" dirty="0" err="1"/>
              <a:t>np.concatenate</a:t>
            </a:r>
            <a:endParaRPr lang="en-US" sz="2800" dirty="0"/>
          </a:p>
          <a:p>
            <a:r>
              <a:rPr lang="en-US" sz="2800" dirty="0" err="1"/>
              <a:t>np.astype</a:t>
            </a:r>
            <a:endParaRPr lang="en-US" sz="2800" dirty="0"/>
          </a:p>
          <a:p>
            <a:r>
              <a:rPr lang="en-US" sz="2800" dirty="0" err="1"/>
              <a:t>np.zeros_like</a:t>
            </a:r>
            <a:r>
              <a:rPr lang="en-US" sz="2800" dirty="0"/>
              <a:t>, </a:t>
            </a:r>
            <a:r>
              <a:rPr lang="en-US" sz="2800" dirty="0" err="1"/>
              <a:t>np.ones_like</a:t>
            </a:r>
            <a:endParaRPr lang="en-US" sz="2800" dirty="0"/>
          </a:p>
          <a:p>
            <a:r>
              <a:rPr lang="en-US" sz="2800" b="1" dirty="0" err="1"/>
              <a:t>np.random.random</a:t>
            </a:r>
            <a:endParaRPr lang="en-US" sz="2800" b="1" dirty="0"/>
          </a:p>
        </p:txBody>
      </p:sp>
      <p:sp>
        <p:nvSpPr>
          <p:cNvPr id="9" name="Slide Number Placeholder 3">
            <a:extLst>
              <a:ext uri="{FF2B5EF4-FFF2-40B4-BE49-F238E27FC236}">
                <a16:creationId xmlns="" xmlns:a16="http://schemas.microsoft.com/office/drawing/2014/main"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Tree>
    <p:extLst>
      <p:ext uri="{BB962C8B-B14F-4D97-AF65-F5344CB8AC3E}">
        <p14:creationId xmlns:p14="http://schemas.microsoft.com/office/powerpoint/2010/main" val="351320370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Shaping</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 xmlns:a16="http://schemas.microsoft.com/office/drawing/2014/main"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Courier New" panose="02070309020205020404" pitchFamily="49" charset="0"/>
                <a:cs typeface="Courier New" panose="02070309020205020404" pitchFamily="49" charset="0"/>
              </a:rPr>
              <a:t>a = </a:t>
            </a:r>
            <a:r>
              <a:rPr lang="en-US" sz="2800" dirty="0" err="1">
                <a:latin typeface="Courier New" panose="02070309020205020404" pitchFamily="49" charset="0"/>
                <a:cs typeface="Courier New" panose="02070309020205020404" pitchFamily="49" charset="0"/>
              </a:rPr>
              <a:t>np.array</a:t>
            </a:r>
            <a:r>
              <a:rPr lang="en-US" sz="2800" dirty="0">
                <a:latin typeface="Courier New" panose="02070309020205020404" pitchFamily="49" charset="0"/>
                <a:cs typeface="Courier New" panose="02070309020205020404" pitchFamily="49" charset="0"/>
              </a:rPr>
              <a:t>([1,2,3,4,5,6])</a:t>
            </a:r>
          </a:p>
          <a:p>
            <a:pPr marL="0" indent="0">
              <a:buNone/>
            </a:pPr>
            <a:r>
              <a:rPr lang="en-US" sz="2800" dirty="0">
                <a:latin typeface="Courier New" panose="02070309020205020404" pitchFamily="49" charset="0"/>
                <a:cs typeface="Courier New" panose="02070309020205020404" pitchFamily="49" charset="0"/>
              </a:rPr>
              <a:t>a = </a:t>
            </a:r>
            <a:r>
              <a:rPr lang="en-US" sz="2800" dirty="0" err="1">
                <a:latin typeface="Courier New" panose="02070309020205020404" pitchFamily="49" charset="0"/>
                <a:cs typeface="Courier New" panose="02070309020205020404" pitchFamily="49" charset="0"/>
              </a:rPr>
              <a:t>a.reshape</a:t>
            </a:r>
            <a:r>
              <a:rPr lang="en-US" sz="2800" dirty="0">
                <a:latin typeface="Courier New" panose="02070309020205020404" pitchFamily="49" charset="0"/>
                <a:cs typeface="Courier New" panose="02070309020205020404" pitchFamily="49" charset="0"/>
              </a:rPr>
              <a:t>(3,2)</a:t>
            </a:r>
          </a:p>
          <a:p>
            <a:pPr marL="0" indent="0">
              <a:buNone/>
            </a:pPr>
            <a:r>
              <a:rPr lang="en-US" sz="2800" dirty="0">
                <a:latin typeface="Courier New" panose="02070309020205020404" pitchFamily="49" charset="0"/>
                <a:cs typeface="Courier New" panose="02070309020205020404" pitchFamily="49" charset="0"/>
              </a:rPr>
              <a:t>a = </a:t>
            </a:r>
            <a:r>
              <a:rPr lang="en-US" sz="2800" dirty="0" err="1">
                <a:latin typeface="Courier New" panose="02070309020205020404" pitchFamily="49" charset="0"/>
                <a:cs typeface="Courier New" panose="02070309020205020404" pitchFamily="49" charset="0"/>
              </a:rPr>
              <a:t>a.reshape</a:t>
            </a:r>
            <a:r>
              <a:rPr lang="en-US" sz="2800" dirty="0">
                <a:latin typeface="Courier New" panose="02070309020205020404" pitchFamily="49" charset="0"/>
                <a:cs typeface="Courier New" panose="02070309020205020404" pitchFamily="49" charset="0"/>
              </a:rPr>
              <a:t>(2,-1)</a:t>
            </a:r>
          </a:p>
          <a:p>
            <a:pPr marL="0" indent="0">
              <a:buNone/>
            </a:pPr>
            <a:r>
              <a:rPr lang="en-US" sz="2800" dirty="0">
                <a:latin typeface="Courier New" panose="02070309020205020404" pitchFamily="49" charset="0"/>
                <a:cs typeface="Courier New" panose="02070309020205020404" pitchFamily="49" charset="0"/>
              </a:rPr>
              <a:t>a = </a:t>
            </a:r>
            <a:r>
              <a:rPr lang="en-US" sz="2800" dirty="0" err="1">
                <a:latin typeface="Courier New" panose="02070309020205020404" pitchFamily="49" charset="0"/>
                <a:cs typeface="Courier New" panose="02070309020205020404" pitchFamily="49" charset="0"/>
              </a:rPr>
              <a:t>a.ravel</a:t>
            </a:r>
            <a:r>
              <a:rPr lang="en-US" sz="2800" dirty="0">
                <a:latin typeface="Courier New" panose="02070309020205020404" pitchFamily="49" charset="0"/>
                <a:cs typeface="Courier New" panose="02070309020205020404" pitchFamily="49" charset="0"/>
              </a:rPr>
              <a:t>()</a:t>
            </a:r>
          </a:p>
          <a:p>
            <a:pPr marL="514350" indent="-514350">
              <a:buFont typeface="+mj-lt"/>
              <a:buAutoNum type="arabicPeriod"/>
            </a:pPr>
            <a:r>
              <a:rPr lang="en-US" sz="2800" dirty="0"/>
              <a:t>Total number of elements cannot change.</a:t>
            </a:r>
          </a:p>
          <a:p>
            <a:pPr marL="514350" indent="-514350">
              <a:buFont typeface="+mj-lt"/>
              <a:buAutoNum type="arabicPeriod"/>
            </a:pPr>
            <a:r>
              <a:rPr lang="en-US" sz="2800" dirty="0"/>
              <a:t>Use -1 to infer axis shape</a:t>
            </a:r>
          </a:p>
          <a:p>
            <a:pPr marL="514350" indent="-514350">
              <a:buFont typeface="+mj-lt"/>
              <a:buAutoNum type="arabicPeriod"/>
            </a:pPr>
            <a:r>
              <a:rPr lang="en-US" sz="2800" dirty="0"/>
              <a:t>Row-major by default (MATLAB is column-major)</a:t>
            </a:r>
          </a:p>
        </p:txBody>
      </p:sp>
      <p:sp>
        <p:nvSpPr>
          <p:cNvPr id="9" name="Slide Number Placeholder 3">
            <a:extLst>
              <a:ext uri="{FF2B5EF4-FFF2-40B4-BE49-F238E27FC236}">
                <a16:creationId xmlns="" xmlns:a16="http://schemas.microsoft.com/office/drawing/2014/main"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Tree>
    <p:extLst>
      <p:ext uri="{BB962C8B-B14F-4D97-AF65-F5344CB8AC3E}">
        <p14:creationId xmlns:p14="http://schemas.microsoft.com/office/powerpoint/2010/main" val="39432965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Python Libraries for Data Science</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185</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 xmlns:a16="http://schemas.microsoft.com/office/drawing/2014/main"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i="1" dirty="0"/>
              <a:t>Pandas:</a:t>
            </a:r>
          </a:p>
          <a:p>
            <a:pPr lvl="1">
              <a:buFont typeface="Wingdings" panose="05000000000000000000" pitchFamily="2" charset="2"/>
              <a:buChar char="§"/>
            </a:pPr>
            <a:r>
              <a:rPr lang="en-US" dirty="0"/>
              <a:t>adds data structures and tools designed to work with table-like data (similar to Series and Data Frames in R)</a:t>
            </a:r>
          </a:p>
          <a:p>
            <a:pPr lvl="1">
              <a:buFont typeface="Wingdings" panose="05000000000000000000" pitchFamily="2" charset="2"/>
              <a:buChar char="§"/>
            </a:pPr>
            <a:endParaRPr lang="en-US" dirty="0"/>
          </a:p>
          <a:p>
            <a:pPr lvl="1">
              <a:buFont typeface="Wingdings" panose="05000000000000000000" pitchFamily="2" charset="2"/>
              <a:buChar char="§"/>
            </a:pPr>
            <a:r>
              <a:rPr lang="en-US" dirty="0"/>
              <a:t>provides tools for data manipulation: reshaping, merging, sorting, slicing, aggregation etc.</a:t>
            </a:r>
          </a:p>
          <a:p>
            <a:pPr lvl="1">
              <a:buFont typeface="Wingdings" panose="05000000000000000000" pitchFamily="2" charset="2"/>
              <a:buChar char="§"/>
            </a:pPr>
            <a:endParaRPr lang="en-US" dirty="0"/>
          </a:p>
          <a:p>
            <a:pPr lvl="1">
              <a:buFont typeface="Wingdings" panose="05000000000000000000" pitchFamily="2" charset="2"/>
              <a:buChar char="§"/>
            </a:pPr>
            <a:r>
              <a:rPr lang="en-US" dirty="0"/>
              <a:t>allows handling missing data</a:t>
            </a:r>
          </a:p>
        </p:txBody>
      </p:sp>
      <p:sp>
        <p:nvSpPr>
          <p:cNvPr id="9" name="Slide Number Placeholder 3">
            <a:extLst>
              <a:ext uri="{FF2B5EF4-FFF2-40B4-BE49-F238E27FC236}">
                <a16:creationId xmlns="" xmlns:a16="http://schemas.microsoft.com/office/drawing/2014/main"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Tree>
    <p:extLst>
      <p:ext uri="{BB962C8B-B14F-4D97-AF65-F5344CB8AC3E}">
        <p14:creationId xmlns:p14="http://schemas.microsoft.com/office/powerpoint/2010/main" val="16804466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Reading data using pandas</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 xmlns:a16="http://schemas.microsoft.com/office/drawing/2014/main"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solidFill>
                  <a:schemeClr val="accent1">
                    <a:lumMod val="75000"/>
                  </a:schemeClr>
                </a:solidFill>
                <a:latin typeface="Courier New" panose="02070309020205020404" pitchFamily="49" charset="0"/>
                <a:cs typeface="Courier New" panose="02070309020205020404" pitchFamily="49" charset="0"/>
              </a:rPr>
              <a:t>#Read </a:t>
            </a:r>
            <a:r>
              <a:rPr lang="en-US" i="1" dirty="0" err="1">
                <a:solidFill>
                  <a:schemeClr val="accent1">
                    <a:lumMod val="75000"/>
                  </a:schemeClr>
                </a:solidFill>
                <a:latin typeface="Courier New" panose="02070309020205020404" pitchFamily="49" charset="0"/>
                <a:cs typeface="Courier New" panose="02070309020205020404" pitchFamily="49" charset="0"/>
              </a:rPr>
              <a:t>csv</a:t>
            </a:r>
            <a:r>
              <a:rPr lang="en-US" i="1" dirty="0">
                <a:solidFill>
                  <a:schemeClr val="accent1">
                    <a:lumMod val="75000"/>
                  </a:schemeClr>
                </a:solidFill>
                <a:latin typeface="Courier New" panose="02070309020205020404" pitchFamily="49" charset="0"/>
                <a:cs typeface="Courier New" panose="02070309020205020404" pitchFamily="49" charset="0"/>
              </a:rPr>
              <a:t> file</a:t>
            </a:r>
          </a:p>
          <a:p>
            <a:r>
              <a:rPr lang="en-US" dirty="0" err="1">
                <a:solidFill>
                  <a:schemeClr val="bg2">
                    <a:lumMod val="25000"/>
                  </a:schemeClr>
                </a:solidFill>
                <a:latin typeface="Courier New" panose="02070309020205020404" pitchFamily="49" charset="0"/>
                <a:cs typeface="Courier New" panose="02070309020205020404" pitchFamily="49" charset="0"/>
              </a:rPr>
              <a:t>df</a:t>
            </a:r>
            <a:r>
              <a:rPr lang="en-US" dirty="0">
                <a:solidFill>
                  <a:schemeClr val="bg2">
                    <a:lumMod val="25000"/>
                  </a:schemeClr>
                </a:solidFill>
                <a:latin typeface="Courier New" panose="02070309020205020404" pitchFamily="49" charset="0"/>
                <a:cs typeface="Courier New" panose="02070309020205020404" pitchFamily="49" charset="0"/>
              </a:rPr>
              <a:t> = </a:t>
            </a:r>
            <a:r>
              <a:rPr lang="en-US" dirty="0" err="1">
                <a:solidFill>
                  <a:schemeClr val="bg2">
                    <a:lumMod val="25000"/>
                  </a:schemeClr>
                </a:solidFill>
                <a:latin typeface="Courier New" panose="02070309020205020404" pitchFamily="49" charset="0"/>
                <a:cs typeface="Courier New" panose="02070309020205020404" pitchFamily="49" charset="0"/>
              </a:rPr>
              <a:t>pd.read_csv</a:t>
            </a:r>
            <a:r>
              <a:rPr lang="en-US" dirty="0">
                <a:solidFill>
                  <a:schemeClr val="bg2">
                    <a:lumMod val="25000"/>
                  </a:schemeClr>
                </a:solidFill>
                <a:latin typeface="Courier New" panose="02070309020205020404" pitchFamily="49" charset="0"/>
                <a:cs typeface="Courier New" panose="02070309020205020404" pitchFamily="49" charset="0"/>
              </a:rPr>
              <a:t>(</a:t>
            </a:r>
            <a:r>
              <a:rPr lang="en-US" dirty="0">
                <a:solidFill>
                  <a:schemeClr val="accent2">
                    <a:lumMod val="50000"/>
                  </a:schemeClr>
                </a:solidFill>
                <a:latin typeface="Courier New" panose="02070309020205020404" pitchFamily="49" charset="0"/>
                <a:cs typeface="Courier New" panose="02070309020205020404" pitchFamily="49" charset="0"/>
              </a:rPr>
              <a:t>"http://rcs.bu.edu/examples/python/</a:t>
            </a:r>
            <a:r>
              <a:rPr lang="en-US" dirty="0" err="1">
                <a:solidFill>
                  <a:schemeClr val="accent2">
                    <a:lumMod val="50000"/>
                  </a:schemeClr>
                </a:solidFill>
                <a:latin typeface="Courier New" panose="02070309020205020404" pitchFamily="49" charset="0"/>
                <a:cs typeface="Courier New" panose="02070309020205020404" pitchFamily="49" charset="0"/>
              </a:rPr>
              <a:t>data_analysis</a:t>
            </a:r>
            <a:r>
              <a:rPr lang="en-US" dirty="0">
                <a:solidFill>
                  <a:schemeClr val="accent2">
                    <a:lumMod val="50000"/>
                  </a:schemeClr>
                </a:solidFill>
                <a:latin typeface="Courier New" panose="02070309020205020404" pitchFamily="49" charset="0"/>
                <a:cs typeface="Courier New" panose="02070309020205020404" pitchFamily="49" charset="0"/>
              </a:rPr>
              <a:t>/Salaries.csv</a:t>
            </a:r>
            <a:r>
              <a:rPr lang="en-US" dirty="0" smtClean="0">
                <a:solidFill>
                  <a:schemeClr val="accent2">
                    <a:lumMod val="50000"/>
                  </a:schemeClr>
                </a:solidFill>
                <a:latin typeface="Courier New" panose="02070309020205020404" pitchFamily="49" charset="0"/>
                <a:cs typeface="Courier New" panose="02070309020205020404" pitchFamily="49" charset="0"/>
              </a:rPr>
              <a:t>"</a:t>
            </a:r>
            <a:r>
              <a:rPr lang="en-US" dirty="0" smtClean="0">
                <a:solidFill>
                  <a:schemeClr val="bg2">
                    <a:lumMod val="25000"/>
                  </a:schemeClr>
                </a:solidFill>
                <a:latin typeface="Courier New" panose="02070309020205020404" pitchFamily="49" charset="0"/>
                <a:cs typeface="Courier New" panose="02070309020205020404" pitchFamily="49" charset="0"/>
              </a:rPr>
              <a:t>)</a:t>
            </a:r>
          </a:p>
          <a:p>
            <a:r>
              <a:rPr lang="en-US" dirty="0"/>
              <a:t>There is a number of pandas commands to read other data formats:</a:t>
            </a:r>
          </a:p>
          <a:p>
            <a:endParaRPr lang="en-US" dirty="0"/>
          </a:p>
          <a:p>
            <a:pPr>
              <a:lnSpc>
                <a:spcPct val="150000"/>
              </a:lnSpc>
            </a:pPr>
            <a:r>
              <a:rPr lang="en-US" dirty="0" err="1">
                <a:latin typeface="Courier New" panose="02070309020205020404" pitchFamily="49" charset="0"/>
                <a:cs typeface="Courier New" panose="02070309020205020404" pitchFamily="49" charset="0"/>
              </a:rPr>
              <a:t>pd.read_excel</a:t>
            </a:r>
            <a:r>
              <a:rPr lang="en-US" dirty="0">
                <a:latin typeface="Courier New" panose="02070309020205020404" pitchFamily="49" charset="0"/>
                <a:cs typeface="Courier New" panose="02070309020205020404" pitchFamily="49" charset="0"/>
              </a:rPr>
              <a:t>('myfile.</a:t>
            </a:r>
            <a:r>
              <a:rPr lang="en-US" dirty="0" err="1">
                <a:latin typeface="Courier New" panose="02070309020205020404" pitchFamily="49" charset="0"/>
                <a:cs typeface="Courier New" panose="02070309020205020404" pitchFamily="49" charset="0"/>
              </a:rPr>
              <a:t>xlsx</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sheet_name</a:t>
            </a:r>
            <a:r>
              <a:rPr lang="en-US" dirty="0">
                <a:latin typeface="Courier New" panose="02070309020205020404" pitchFamily="49" charset="0"/>
                <a:cs typeface="Courier New" panose="02070309020205020404" pitchFamily="49" charset="0"/>
              </a:rPr>
              <a:t>='Sheet1', </a:t>
            </a:r>
            <a:r>
              <a:rPr lang="en-US" dirty="0" err="1">
                <a:latin typeface="Courier New" panose="02070309020205020404" pitchFamily="49" charset="0"/>
                <a:cs typeface="Courier New" panose="02070309020205020404" pitchFamily="49" charset="0"/>
              </a:rPr>
              <a:t>index_col</a:t>
            </a:r>
            <a:r>
              <a:rPr lang="en-US" dirty="0">
                <a:latin typeface="Courier New" panose="02070309020205020404" pitchFamily="49" charset="0"/>
                <a:cs typeface="Courier New" panose="02070309020205020404" pitchFamily="49" charset="0"/>
              </a:rPr>
              <a:t>=None, </a:t>
            </a:r>
            <a:r>
              <a:rPr lang="en-US" dirty="0" err="1">
                <a:latin typeface="Courier New" panose="02070309020205020404" pitchFamily="49" charset="0"/>
                <a:cs typeface="Courier New" panose="02070309020205020404" pitchFamily="49" charset="0"/>
              </a:rPr>
              <a:t>na_values</a:t>
            </a:r>
            <a:r>
              <a:rPr lang="en-US" dirty="0">
                <a:latin typeface="Courier New" panose="02070309020205020404" pitchFamily="49" charset="0"/>
                <a:cs typeface="Courier New" panose="02070309020205020404" pitchFamily="49" charset="0"/>
              </a:rPr>
              <a:t>=['NA'])</a:t>
            </a:r>
          </a:p>
          <a:p>
            <a:pPr>
              <a:lnSpc>
                <a:spcPct val="150000"/>
              </a:lnSpc>
            </a:pPr>
            <a:r>
              <a:rPr lang="en-US" dirty="0" err="1">
                <a:latin typeface="Courier New" panose="02070309020205020404" pitchFamily="49" charset="0"/>
                <a:cs typeface="Courier New" panose="02070309020205020404" pitchFamily="49" charset="0"/>
              </a:rPr>
              <a:t>pd.read_stata</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myfile.dta</a:t>
            </a:r>
            <a:r>
              <a:rPr lang="en-US" dirty="0">
                <a:latin typeface="Courier New" panose="02070309020205020404" pitchFamily="49" charset="0"/>
                <a:cs typeface="Courier New" panose="02070309020205020404" pitchFamily="49" charset="0"/>
              </a:rPr>
              <a:t>')</a:t>
            </a:r>
          </a:p>
          <a:p>
            <a:pPr>
              <a:lnSpc>
                <a:spcPct val="150000"/>
              </a:lnSpc>
            </a:pPr>
            <a:r>
              <a:rPr lang="en-US" dirty="0" err="1">
                <a:latin typeface="Courier New" panose="02070309020205020404" pitchFamily="49" charset="0"/>
                <a:cs typeface="Courier New" panose="02070309020205020404" pitchFamily="49" charset="0"/>
              </a:rPr>
              <a:t>pd.read_sas</a:t>
            </a:r>
            <a:r>
              <a:rPr lang="en-US" dirty="0">
                <a:latin typeface="Courier New" panose="02070309020205020404" pitchFamily="49" charset="0"/>
                <a:cs typeface="Courier New" panose="02070309020205020404" pitchFamily="49" charset="0"/>
              </a:rPr>
              <a:t>('myfile.sas7bdat')</a:t>
            </a:r>
          </a:p>
          <a:p>
            <a:pPr>
              <a:lnSpc>
                <a:spcPct val="150000"/>
              </a:lnSpc>
            </a:pPr>
            <a:r>
              <a:rPr lang="en-US" dirty="0" err="1">
                <a:latin typeface="Courier New" panose="02070309020205020404" pitchFamily="49" charset="0"/>
                <a:cs typeface="Courier New" panose="02070309020205020404" pitchFamily="49" charset="0"/>
              </a:rPr>
              <a:t>pd.read_hdf</a:t>
            </a:r>
            <a:r>
              <a:rPr lang="en-US" dirty="0">
                <a:latin typeface="Courier New" panose="02070309020205020404" pitchFamily="49" charset="0"/>
                <a:cs typeface="Courier New" panose="02070309020205020404" pitchFamily="49" charset="0"/>
              </a:rPr>
              <a:t>('myfile.h5','df')</a:t>
            </a:r>
          </a:p>
          <a:p>
            <a:endParaRPr lang="en-US" dirty="0"/>
          </a:p>
          <a:p>
            <a:pPr marL="0" indent="0">
              <a:buNone/>
            </a:pP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Slide Number Placeholder 3">
            <a:extLst>
              <a:ext uri="{FF2B5EF4-FFF2-40B4-BE49-F238E27FC236}">
                <a16:creationId xmlns="" xmlns:a16="http://schemas.microsoft.com/office/drawing/2014/main"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Tree>
    <p:extLst>
      <p:ext uri="{BB962C8B-B14F-4D97-AF65-F5344CB8AC3E}">
        <p14:creationId xmlns:p14="http://schemas.microsoft.com/office/powerpoint/2010/main" val="24003848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Data Frames attributes</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 xmlns:a16="http://schemas.microsoft.com/office/drawing/2014/main"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Slide Number Placeholder 3">
            <a:extLst>
              <a:ext uri="{FF2B5EF4-FFF2-40B4-BE49-F238E27FC236}">
                <a16:creationId xmlns="" xmlns:a16="http://schemas.microsoft.com/office/drawing/2014/main"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pic>
        <p:nvPicPr>
          <p:cNvPr id="10" name="table"/>
          <p:cNvPicPr>
            <a:picLocks noChangeAspect="1"/>
          </p:cNvPicPr>
          <p:nvPr/>
        </p:nvPicPr>
        <p:blipFill>
          <a:blip r:embed="rId3"/>
          <a:stretch>
            <a:fillRect/>
          </a:stretch>
        </p:blipFill>
        <p:spPr>
          <a:xfrm>
            <a:off x="737433" y="1682646"/>
            <a:ext cx="8431134" cy="3492709"/>
          </a:xfrm>
          <a:prstGeom prst="rect">
            <a:avLst/>
          </a:prstGeom>
        </p:spPr>
      </p:pic>
    </p:spTree>
    <p:extLst>
      <p:ext uri="{BB962C8B-B14F-4D97-AF65-F5344CB8AC3E}">
        <p14:creationId xmlns:p14="http://schemas.microsoft.com/office/powerpoint/2010/main" val="10236318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Data Frames methods</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 xmlns:a16="http://schemas.microsoft.com/office/drawing/2014/main"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Slide Number Placeholder 3">
            <a:extLst>
              <a:ext uri="{FF2B5EF4-FFF2-40B4-BE49-F238E27FC236}">
                <a16:creationId xmlns="" xmlns:a16="http://schemas.microsoft.com/office/drawing/2014/main"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pic>
        <p:nvPicPr>
          <p:cNvPr id="11" name="table"/>
          <p:cNvPicPr>
            <a:picLocks noChangeAspect="1"/>
          </p:cNvPicPr>
          <p:nvPr/>
        </p:nvPicPr>
        <p:blipFill>
          <a:blip r:embed="rId3"/>
          <a:stretch>
            <a:fillRect/>
          </a:stretch>
        </p:blipFill>
        <p:spPr>
          <a:xfrm>
            <a:off x="737433" y="1346288"/>
            <a:ext cx="8431134" cy="4165425"/>
          </a:xfrm>
          <a:prstGeom prst="rect">
            <a:avLst/>
          </a:prstGeom>
        </p:spPr>
      </p:pic>
    </p:spTree>
    <p:extLst>
      <p:ext uri="{BB962C8B-B14F-4D97-AF65-F5344CB8AC3E}">
        <p14:creationId xmlns:p14="http://schemas.microsoft.com/office/powerpoint/2010/main" val="112652769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matplotlib</a:t>
            </a:r>
            <a:endParaRPr lang="en-IN" dirty="0"/>
          </a:p>
        </p:txBody>
      </p:sp>
      <p:sp>
        <p:nvSpPr>
          <p:cNvPr id="4" name="Footer Placeholder 3"/>
          <p:cNvSpPr>
            <a:spLocks noGrp="1"/>
          </p:cNvSpPr>
          <p:nvPr>
            <p:ph type="ftr" sz="quarter" idx="3"/>
          </p:nvPr>
        </p:nvSpPr>
        <p:spPr/>
        <p:txBody>
          <a:bodyPr/>
          <a:lstStyle/>
          <a:p>
            <a:pPr>
              <a:defRPr/>
            </a:pP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189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2">
            <a:extLst>
              <a:ext uri="{FF2B5EF4-FFF2-40B4-BE49-F238E27FC236}">
                <a16:creationId xmlns="" xmlns:a16="http://schemas.microsoft.com/office/drawing/2014/main" id="{DF27C384-339C-4CC1-A5D4-568AF07F171C}"/>
              </a:ext>
            </a:extLst>
          </p:cNvPr>
          <p:cNvSpPr txBox="1">
            <a:spLocks/>
          </p:cNvSpPr>
          <p:nvPr/>
        </p:nvSpPr>
        <p:spPr>
          <a:xfrm>
            <a:off x="0" y="1159054"/>
            <a:ext cx="8595360" cy="4351337"/>
          </a:xfrm>
          <a:prstGeom prst="rect">
            <a:avLst/>
          </a:prstGeom>
        </p:spPr>
        <p:txBody>
          <a:bodyPr/>
          <a:lstStyle>
            <a:lvl1pPr marL="273050" indent="-273050" algn="l" defTabSz="714375" rtl="0" eaLnBrk="0" fontAlgn="base" hangingPunct="0">
              <a:spcBef>
                <a:spcPct val="20000"/>
              </a:spcBef>
              <a:spcAft>
                <a:spcPct val="0"/>
              </a:spcAft>
              <a:buClr>
                <a:schemeClr val="tx2"/>
              </a:buClr>
              <a:buFont typeface="Wingdings" pitchFamily="2" charset="2"/>
              <a:buChar char="§"/>
              <a:defRPr lang="fr-FR" sz="2400" kern="1200" baseline="0">
                <a:solidFill>
                  <a:schemeClr val="tx1"/>
                </a:solidFill>
                <a:latin typeface="+mn-lt"/>
                <a:ea typeface="+mn-ea"/>
                <a:cs typeface="+mn-cs"/>
              </a:defRPr>
            </a:lvl1pPr>
            <a:lvl2pPr marL="531813" indent="-176213" algn="l" defTabSz="714375" rtl="0" eaLnBrk="0" fontAlgn="base" hangingPunct="0">
              <a:spcBef>
                <a:spcPct val="20000"/>
              </a:spcBef>
              <a:spcAft>
                <a:spcPct val="0"/>
              </a:spcAft>
              <a:buClr>
                <a:schemeClr val="accent2"/>
              </a:buClr>
              <a:buFont typeface="Arial" charset="0"/>
              <a:buChar char="•"/>
              <a:defRPr lang="fr-FR" sz="2000" kern="1200">
                <a:solidFill>
                  <a:schemeClr val="tx1"/>
                </a:solidFill>
                <a:latin typeface="+mn-lt"/>
                <a:ea typeface="+mn-ea"/>
                <a:cs typeface="+mn-cs"/>
              </a:defRPr>
            </a:lvl2pPr>
            <a:lvl3pPr marL="804863" indent="-177800" algn="l" defTabSz="714375" rtl="0" eaLnBrk="0" fontAlgn="base" hangingPunct="0">
              <a:spcBef>
                <a:spcPct val="20000"/>
              </a:spcBef>
              <a:spcAft>
                <a:spcPct val="0"/>
              </a:spcAft>
              <a:buClr>
                <a:schemeClr val="accent1"/>
              </a:buClr>
              <a:buFont typeface="Courier New" pitchFamily="49" charset="0"/>
              <a:buChar char="o"/>
              <a:defRPr lang="fr-FR" kern="1200">
                <a:solidFill>
                  <a:schemeClr val="tx1"/>
                </a:solidFill>
                <a:latin typeface="+mn-lt"/>
                <a:ea typeface="+mn-ea"/>
                <a:cs typeface="+mn-cs"/>
              </a:defRPr>
            </a:lvl3pPr>
            <a:lvl4pPr marL="1160463" indent="-260350" algn="l" defTabSz="714375" rtl="0" eaLnBrk="0" fontAlgn="base" hangingPunct="0">
              <a:spcBef>
                <a:spcPct val="20000"/>
              </a:spcBef>
              <a:spcAft>
                <a:spcPct val="0"/>
              </a:spcAft>
              <a:buClr>
                <a:schemeClr val="accent3"/>
              </a:buClr>
              <a:buFont typeface="Arial" charset="0"/>
              <a:buChar char="–"/>
              <a:defRPr lang="fr-FR" sz="1600" kern="1200">
                <a:solidFill>
                  <a:schemeClr val="tx1"/>
                </a:solidFill>
                <a:latin typeface="+mn-lt"/>
                <a:ea typeface="+mn-ea"/>
                <a:cs typeface="+mn-cs"/>
              </a:defRPr>
            </a:lvl4pPr>
            <a:lvl5pPr marL="1433513" indent="-177800" algn="l" defTabSz="714375" rtl="0" eaLnBrk="0" fontAlgn="base" hangingPunct="0">
              <a:spcBef>
                <a:spcPct val="20000"/>
              </a:spcBef>
              <a:spcAft>
                <a:spcPct val="0"/>
              </a:spcAft>
              <a:buFont typeface="Arial" charset="0"/>
              <a:buChar char="»"/>
              <a:defRPr lang="en-US" sz="1400"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None/>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solidFill>
                <a:schemeClr val="bg2">
                  <a:lumMod val="25000"/>
                </a:schemeClr>
              </a:solidFill>
              <a:latin typeface="Courier New" panose="02070309020205020404" pitchFamily="49" charset="0"/>
              <a:cs typeface="Courier New" panose="02070309020205020404" pitchFamily="49" charset="0"/>
            </a:endParaRPr>
          </a:p>
        </p:txBody>
      </p:sp>
      <p:sp>
        <p:nvSpPr>
          <p:cNvPr id="9" name="Slide Number Placeholder 3">
            <a:extLst>
              <a:ext uri="{FF2B5EF4-FFF2-40B4-BE49-F238E27FC236}">
                <a16:creationId xmlns="" xmlns:a16="http://schemas.microsoft.com/office/drawing/2014/main" id="{3DD26DDD-477A-4C46-88AF-4FBF2F9F081F}"/>
              </a:ext>
            </a:extLst>
          </p:cNvPr>
          <p:cNvSpPr txBox="1">
            <a:spLocks/>
          </p:cNvSpPr>
          <p:nvPr/>
        </p:nvSpPr>
        <p:spPr>
          <a:xfrm>
            <a:off x="10244328" y="6282138"/>
            <a:ext cx="914400" cy="593725"/>
          </a:xfrm>
          <a:prstGeom prst="rect">
            <a:avLst/>
          </a:prstGeom>
        </p:spPr>
        <p:txBody>
          <a:bodyPr>
            <a:norm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dirty="0"/>
          </a:p>
        </p:txBody>
      </p:sp>
      <p:sp>
        <p:nvSpPr>
          <p:cNvPr id="3" name="Rectangle 2"/>
          <p:cNvSpPr/>
          <p:nvPr/>
        </p:nvSpPr>
        <p:spPr>
          <a:xfrm>
            <a:off x="560512" y="1159054"/>
            <a:ext cx="9001000" cy="1661993"/>
          </a:xfrm>
          <a:prstGeom prst="rect">
            <a:avLst/>
          </a:prstGeom>
        </p:spPr>
        <p:txBody>
          <a:bodyPr wrap="square">
            <a:spAutoFit/>
          </a:bodyPr>
          <a:lstStyle/>
          <a:p>
            <a:r>
              <a:rPr lang="en-US" dirty="0"/>
              <a:t>A major design limitation is that it </a:t>
            </a:r>
            <a:r>
              <a:rPr lang="en-US" dirty="0" err="1"/>
              <a:t>stives</a:t>
            </a:r>
            <a:r>
              <a:rPr lang="en-US" dirty="0"/>
              <a:t> to emulate MATLAB</a:t>
            </a:r>
          </a:p>
          <a:p>
            <a:pPr lvl="1"/>
            <a:r>
              <a:rPr lang="en-US" dirty="0"/>
              <a:t>More on this in the next lecture</a:t>
            </a:r>
          </a:p>
          <a:p>
            <a:r>
              <a:rPr lang="en-US" dirty="0"/>
              <a:t>One important function for HW6: </a:t>
            </a:r>
          </a:p>
          <a:p>
            <a:pPr marL="0" indent="0">
              <a:buNone/>
            </a:pPr>
            <a:endParaRPr lang="en-US" sz="2400" b="1" dirty="0">
              <a:latin typeface="Courier New"/>
              <a:cs typeface="Courier New"/>
            </a:endParaRPr>
          </a:p>
          <a:p>
            <a:pPr marL="0" indent="0">
              <a:buNone/>
            </a:pPr>
            <a:r>
              <a:rPr lang="en-US" sz="2400" b="1" dirty="0">
                <a:latin typeface="Courier New"/>
                <a:cs typeface="Courier New"/>
              </a:rPr>
              <a:t>plot(</a:t>
            </a:r>
            <a:r>
              <a:rPr lang="en-US" sz="2400" b="1" dirty="0" err="1">
                <a:latin typeface="Courier New"/>
                <a:cs typeface="Courier New"/>
              </a:rPr>
              <a:t>xvalues</a:t>
            </a:r>
            <a:r>
              <a:rPr lang="en-US" sz="2400" b="1" dirty="0">
                <a:latin typeface="Courier New"/>
                <a:cs typeface="Courier New"/>
              </a:rPr>
              <a:t>, </a:t>
            </a:r>
            <a:r>
              <a:rPr lang="en-US" sz="2400" b="1" dirty="0" err="1">
                <a:latin typeface="Courier New"/>
                <a:cs typeface="Courier New"/>
              </a:rPr>
              <a:t>yvalues</a:t>
            </a:r>
            <a:r>
              <a:rPr lang="en-US" sz="2400" b="1" dirty="0">
                <a:latin typeface="Courier New"/>
                <a:cs typeface="Courier New"/>
              </a:rPr>
              <a:t>)</a:t>
            </a:r>
          </a:p>
        </p:txBody>
      </p:sp>
    </p:spTree>
    <p:extLst>
      <p:ext uri="{BB962C8B-B14F-4D97-AF65-F5344CB8AC3E}">
        <p14:creationId xmlns:p14="http://schemas.microsoft.com/office/powerpoint/2010/main" val="4003518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18108"/>
            <a:ext cx="8543925" cy="1077020"/>
          </a:xfrm>
        </p:spPr>
        <p:txBody>
          <a:bodyPr/>
          <a:lstStyle/>
          <a:p>
            <a:r>
              <a:rPr lang="en-US" dirty="0" smtClean="0"/>
              <a:t>Open the Command Prompt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222" y="2107371"/>
            <a:ext cx="5209116" cy="2662609"/>
          </a:xfrm>
          <a:prstGeom prst="rect">
            <a:avLst/>
          </a:prstGeom>
        </p:spPr>
      </p:pic>
      <p:sp>
        <p:nvSpPr>
          <p:cNvPr id="7" name="TextBox 6"/>
          <p:cNvSpPr txBox="1"/>
          <p:nvPr/>
        </p:nvSpPr>
        <p:spPr>
          <a:xfrm>
            <a:off x="1600200" y="1514478"/>
            <a:ext cx="6807994" cy="646331"/>
          </a:xfrm>
          <a:prstGeom prst="rect">
            <a:avLst/>
          </a:prstGeom>
          <a:noFill/>
        </p:spPr>
        <p:txBody>
          <a:bodyPr wrap="square" rtlCol="0">
            <a:spAutoFit/>
          </a:bodyPr>
          <a:lstStyle/>
          <a:p>
            <a:r>
              <a:rPr lang="en-US" dirty="0" smtClean="0"/>
              <a:t>Many python packages are available for installation through the simple “pip” command.</a:t>
            </a:r>
            <a:endParaRPr lang="en-US" dirty="0"/>
          </a:p>
        </p:txBody>
      </p:sp>
      <p:sp>
        <p:nvSpPr>
          <p:cNvPr id="8" name="TextBox 7"/>
          <p:cNvSpPr txBox="1"/>
          <p:nvPr/>
        </p:nvSpPr>
        <p:spPr>
          <a:xfrm>
            <a:off x="1828800" y="5062789"/>
            <a:ext cx="6579394" cy="1200329"/>
          </a:xfrm>
          <a:prstGeom prst="rect">
            <a:avLst/>
          </a:prstGeom>
          <a:noFill/>
        </p:spPr>
        <p:txBody>
          <a:bodyPr wrap="square" rtlCol="0">
            <a:spAutoFit/>
          </a:bodyPr>
          <a:lstStyle/>
          <a:p>
            <a:r>
              <a:rPr lang="en-US" dirty="0" smtClean="0"/>
              <a:t>Try the following command:</a:t>
            </a:r>
          </a:p>
          <a:p>
            <a:r>
              <a:rPr lang="en-US" dirty="0"/>
              <a:t>	</a:t>
            </a:r>
            <a:r>
              <a:rPr lang="en-US" dirty="0" smtClean="0"/>
              <a:t>C:/Python34/Scripts/pip install “name-of-package” (i.e. </a:t>
            </a:r>
            <a:r>
              <a:rPr lang="en-US" dirty="0" err="1" smtClean="0"/>
              <a:t>NeuroPy</a:t>
            </a:r>
            <a:r>
              <a:rPr lang="en-US" dirty="0" smtClean="0"/>
              <a:t>)</a:t>
            </a:r>
          </a:p>
          <a:p>
            <a:r>
              <a:rPr lang="en-US" dirty="0" smtClean="0"/>
              <a:t>And hit Enter.</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222" y="2109306"/>
            <a:ext cx="5255557" cy="263938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832" y="2107371"/>
            <a:ext cx="5232337" cy="2647129"/>
          </a:xfrm>
          <a:prstGeom prst="rect">
            <a:avLst/>
          </a:prstGeom>
        </p:spPr>
      </p:pic>
    </p:spTree>
    <p:extLst>
      <p:ext uri="{BB962C8B-B14F-4D97-AF65-F5344CB8AC3E}">
        <p14:creationId xmlns:p14="http://schemas.microsoft.com/office/powerpoint/2010/main" val="25540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 presetClass="exit" presetSubtype="0" fill="hold" nodeType="after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4EF9C060-E6AD-45ED-80AE-6429F1EA77E5}" type="slidenum">
              <a:rPr lang="en-US" smtClean="0"/>
              <a:pPr/>
              <a:t>190</a:t>
            </a:fld>
            <a:endParaRPr lang="en-US"/>
          </a:p>
        </p:txBody>
      </p:sp>
      <p:sp>
        <p:nvSpPr>
          <p:cNvPr id="3" name="Title 2"/>
          <p:cNvSpPr>
            <a:spLocks noGrp="1"/>
          </p:cNvSpPr>
          <p:nvPr>
            <p:ph type="title"/>
          </p:nvPr>
        </p:nvSpPr>
        <p:spPr/>
        <p:txBody>
          <a:bodyPr/>
          <a:lstStyle/>
          <a:p>
            <a:r>
              <a:rPr lang="en-IN" dirty="0" smtClean="0"/>
              <a:t>…,</a:t>
            </a:r>
            <a:endParaRPr lang="en-IN" dirty="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400" y="569748"/>
            <a:ext cx="7943850" cy="4944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altLang="en-US" dirty="0" smtClean="0"/>
              <a:t>	Python Introduction:</a:t>
            </a:r>
            <a:endParaRPr lang="en-US" dirty="0"/>
          </a:p>
        </p:txBody>
      </p:sp>
      <p:sp>
        <p:nvSpPr>
          <p:cNvPr id="10" name="Tijdelijke aanduiding voor inhoud 9"/>
          <p:cNvSpPr>
            <a:spLocks noGrp="1"/>
          </p:cNvSpPr>
          <p:nvPr>
            <p:ph idx="1"/>
          </p:nvPr>
        </p:nvSpPr>
        <p:spPr/>
        <p:txBody>
          <a:bodyPr/>
          <a:lstStyle/>
          <a:p>
            <a:pPr marL="342900" indent="-342900">
              <a:buFont typeface="Arial" panose="020B0604020202020204" pitchFamily="34" charset="0"/>
              <a:buChar char="•"/>
            </a:pPr>
            <a:r>
              <a:rPr lang="en-US" dirty="0"/>
              <a:t>Python was created by Guido Rossum 1989 and is very easy to learn </a:t>
            </a:r>
            <a:r>
              <a:rPr lang="en-US" dirty="0">
                <a:solidFill>
                  <a:srgbClr val="FF0000"/>
                </a:solidFill>
              </a:rPr>
              <a:t>{But officially Python was made available to public in 1991. The official Date of Birth for Python is : Feb 20th </a:t>
            </a:r>
            <a:r>
              <a:rPr lang="en-US" dirty="0" smtClean="0">
                <a:solidFill>
                  <a:srgbClr val="FF0000"/>
                </a:solidFill>
              </a:rPr>
              <a:t>1991 }</a:t>
            </a:r>
            <a:r>
              <a:rPr lang="en-US" dirty="0" smtClean="0"/>
              <a:t>.</a:t>
            </a:r>
          </a:p>
          <a:p>
            <a:pPr marL="342900" indent="-342900">
              <a:buFont typeface="Arial" panose="020B0604020202020204" pitchFamily="34" charset="0"/>
              <a:buChar char="•"/>
            </a:pPr>
            <a:r>
              <a:rPr lang="en-US" dirty="0"/>
              <a:t>The name Python was selected from the TV Show  "The Complete Monty Python's  Circus", which was broadcasted in BBC from 1969 to 1974. </a:t>
            </a:r>
            <a:endParaRPr lang="en-US" dirty="0" smtClean="0"/>
          </a:p>
          <a:p>
            <a:pPr marL="342900" indent="-342900">
              <a:buFont typeface="Arial" panose="020B0604020202020204" pitchFamily="34" charset="0"/>
              <a:buChar char="•"/>
            </a:pPr>
            <a:r>
              <a:rPr lang="en-US" dirty="0"/>
              <a:t>Python is an Interpreted , Object Oriented , high-level programming language with dynamic </a:t>
            </a:r>
            <a:r>
              <a:rPr lang="en-US" dirty="0" smtClean="0"/>
              <a:t>semantics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064" y="4365104"/>
            <a:ext cx="3925406" cy="1626850"/>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1963061013"/>
              </p:ext>
            </p:extLst>
          </p:nvPr>
        </p:nvGraphicFramePr>
        <p:xfrm>
          <a:off x="7905328" y="6309320"/>
          <a:ext cx="2025148" cy="365760"/>
        </p:xfrm>
        <a:graphic>
          <a:graphicData uri="http://schemas.openxmlformats.org/drawingml/2006/table">
            <a:tbl>
              <a:tblPr firstRow="1" bandRow="1">
                <a:tableStyleId>{5C22544A-7EE6-4342-B048-85BDC9FD1C3A}</a:tableStyleId>
              </a:tblPr>
              <a:tblGrid>
                <a:gridCol w="2025148">
                  <a:extLst>
                    <a:ext uri="{9D8B030D-6E8A-4147-A177-3AD203B41FA5}">
                      <a16:colId xmlns="" xmlns:a16="http://schemas.microsoft.com/office/drawing/2014/main" val="20000"/>
                    </a:ext>
                  </a:extLst>
                </a:gridCol>
              </a:tblGrid>
              <a:tr h="293752">
                <a:tc>
                  <a:txBody>
                    <a:bodyPr/>
                    <a:lstStyle/>
                    <a:p>
                      <a:endParaRPr lang="en-IN" dirty="0"/>
                    </a:p>
                  </a:txBody>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122937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vs Python</a:t>
            </a:r>
            <a:endParaRPr lang="en-US" dirty="0"/>
          </a:p>
        </p:txBody>
      </p:sp>
      <p:pic>
        <p:nvPicPr>
          <p:cNvPr id="7" name="Content Placeholder 6"/>
          <p:cNvPicPr>
            <a:picLocks noGrp="1" noChangeAspect="1"/>
          </p:cNvPicPr>
          <p:nvPr>
            <p:ph idx="1"/>
          </p:nvPr>
        </p:nvPicPr>
        <p:blipFill>
          <a:blip r:embed="rId2"/>
          <a:stretch>
            <a:fillRect/>
          </a:stretch>
        </p:blipFill>
        <p:spPr>
          <a:xfrm>
            <a:off x="1781175" y="1808163"/>
            <a:ext cx="6343650" cy="3943350"/>
          </a:xfrm>
          <a:prstGeom prst="rect">
            <a:avLst/>
          </a:prstGeom>
        </p:spPr>
      </p:pic>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20</a:t>
            </a:fld>
            <a:endParaRPr lang="en-US" dirty="0"/>
          </a:p>
        </p:txBody>
      </p:sp>
    </p:spTree>
    <p:extLst>
      <p:ext uri="{BB962C8B-B14F-4D97-AF65-F5344CB8AC3E}">
        <p14:creationId xmlns:p14="http://schemas.microsoft.com/office/powerpoint/2010/main" val="25038177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Python2 or Python3</a:t>
            </a:r>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Rectangle 7"/>
          <p:cNvSpPr/>
          <p:nvPr/>
        </p:nvSpPr>
        <p:spPr>
          <a:xfrm>
            <a:off x="517838" y="1156425"/>
            <a:ext cx="8870324" cy="1169551"/>
          </a:xfrm>
          <a:prstGeom prst="rect">
            <a:avLst/>
          </a:prstGeom>
        </p:spPr>
        <p:txBody>
          <a:bodyPr wrap="square">
            <a:spAutoFit/>
          </a:bodyPr>
          <a:lstStyle/>
          <a:p>
            <a:r>
              <a:rPr lang="en-US" sz="1400" dirty="0"/>
              <a:t>The most visible difference is probably the way the “print” statement works.  </a:t>
            </a:r>
            <a:endParaRPr lang="en-US" sz="1400" dirty="0" smtClean="0"/>
          </a:p>
          <a:p>
            <a:endParaRPr lang="en-US" sz="1400" dirty="0"/>
          </a:p>
          <a:p>
            <a:r>
              <a:rPr lang="en-US" sz="1400" dirty="0" smtClean="0"/>
              <a:t>In </a:t>
            </a:r>
            <a:r>
              <a:rPr lang="en-US" sz="1400" dirty="0"/>
              <a:t>python2 it’s a statement  print “Hello World!” </a:t>
            </a:r>
          </a:p>
          <a:p>
            <a:r>
              <a:rPr lang="en-US" sz="1400" dirty="0"/>
              <a:t> </a:t>
            </a:r>
          </a:p>
          <a:p>
            <a:r>
              <a:rPr lang="en-US" sz="1400" dirty="0"/>
              <a:t>In Python3 it’s a function  print(“Hello World!”) </a:t>
            </a:r>
          </a:p>
        </p:txBody>
      </p:sp>
      <p:pic>
        <p:nvPicPr>
          <p:cNvPr id="9" name="Picture 8"/>
          <p:cNvPicPr>
            <a:picLocks noChangeAspect="1"/>
          </p:cNvPicPr>
          <p:nvPr/>
        </p:nvPicPr>
        <p:blipFill>
          <a:blip r:embed="rId2"/>
          <a:stretch>
            <a:fillRect/>
          </a:stretch>
        </p:blipFill>
        <p:spPr>
          <a:xfrm>
            <a:off x="416496" y="2641744"/>
            <a:ext cx="4712767" cy="3379543"/>
          </a:xfrm>
          <a:prstGeom prst="rect">
            <a:avLst/>
          </a:prstGeom>
        </p:spPr>
      </p:pic>
      <p:pic>
        <p:nvPicPr>
          <p:cNvPr id="10" name="Picture 9"/>
          <p:cNvPicPr>
            <a:picLocks noChangeAspect="1"/>
          </p:cNvPicPr>
          <p:nvPr/>
        </p:nvPicPr>
        <p:blipFill>
          <a:blip r:embed="rId3"/>
          <a:stretch>
            <a:fillRect/>
          </a:stretch>
        </p:blipFill>
        <p:spPr>
          <a:xfrm>
            <a:off x="5367451" y="2639912"/>
            <a:ext cx="4283571" cy="3381375"/>
          </a:xfrm>
          <a:prstGeom prst="rect">
            <a:avLst/>
          </a:prstGeom>
        </p:spPr>
      </p:pic>
    </p:spTree>
    <p:extLst>
      <p:ext uri="{BB962C8B-B14F-4D97-AF65-F5344CB8AC3E}">
        <p14:creationId xmlns:p14="http://schemas.microsoft.com/office/powerpoint/2010/main" val="10918946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0294"/>
            <a:ext cx="9906000" cy="1188000"/>
          </a:xfrm>
        </p:spPr>
        <p:txBody>
          <a:bodyPr/>
          <a:lstStyle/>
          <a:p>
            <a:r>
              <a:rPr lang="en-US" dirty="0"/>
              <a:t>Python2 or </a:t>
            </a:r>
            <a:r>
              <a:rPr lang="en-US" dirty="0" smtClean="0"/>
              <a:t>Python3 contd..</a:t>
            </a:r>
            <a:endParaRPr lang="en-US" dirty="0"/>
          </a:p>
        </p:txBody>
      </p:sp>
      <p:pic>
        <p:nvPicPr>
          <p:cNvPr id="7" name="Content Placeholder 6"/>
          <p:cNvPicPr>
            <a:picLocks noGrp="1" noChangeAspect="1"/>
          </p:cNvPicPr>
          <p:nvPr>
            <p:ph idx="1"/>
          </p:nvPr>
        </p:nvPicPr>
        <p:blipFill>
          <a:blip r:embed="rId2"/>
          <a:stretch>
            <a:fillRect/>
          </a:stretch>
        </p:blipFill>
        <p:spPr>
          <a:xfrm>
            <a:off x="-8258" y="1004569"/>
            <a:ext cx="5385048" cy="4080615"/>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385048" y="1107706"/>
            <a:ext cx="4272860" cy="3977478"/>
          </a:xfrm>
          <a:prstGeom prst="rect">
            <a:avLst/>
          </a:prstGeom>
        </p:spPr>
      </p:pic>
      <p:sp>
        <p:nvSpPr>
          <p:cNvPr id="10" name="TextBox 9"/>
          <p:cNvSpPr txBox="1"/>
          <p:nvPr/>
        </p:nvSpPr>
        <p:spPr>
          <a:xfrm>
            <a:off x="848544" y="5373216"/>
            <a:ext cx="7704856" cy="584775"/>
          </a:xfrm>
          <a:prstGeom prst="rect">
            <a:avLst/>
          </a:prstGeom>
          <a:noFill/>
        </p:spPr>
        <p:txBody>
          <a:bodyPr wrap="square" rtlCol="0">
            <a:spAutoFit/>
          </a:bodyPr>
          <a:lstStyle/>
          <a:p>
            <a:r>
              <a:rPr lang="en-US" sz="1600" dirty="0" smtClean="0"/>
              <a:t>For more </a:t>
            </a:r>
            <a:r>
              <a:rPr lang="en-US" sz="1600" dirty="0"/>
              <a:t>kindly refer :- https://media.readthedocs.org/pdf/portingguide/latest/portingguide.pdf</a:t>
            </a:r>
          </a:p>
        </p:txBody>
      </p:sp>
    </p:spTree>
    <p:extLst>
      <p:ext uri="{BB962C8B-B14F-4D97-AF65-F5344CB8AC3E}">
        <p14:creationId xmlns:p14="http://schemas.microsoft.com/office/powerpoint/2010/main" val="3953919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Operators </a:t>
            </a:r>
            <a:r>
              <a:rPr lang="en-US" dirty="0"/>
              <a:t>in Python:</a:t>
            </a:r>
          </a:p>
        </p:txBody>
      </p:sp>
      <p:pic>
        <p:nvPicPr>
          <p:cNvPr id="4" name="Content Placeholder 3"/>
          <p:cNvPicPr>
            <a:picLocks noGrp="1" noChangeAspect="1"/>
          </p:cNvPicPr>
          <p:nvPr>
            <p:ph idx="1"/>
          </p:nvPr>
        </p:nvPicPr>
        <p:blipFill>
          <a:blip r:embed="rId3"/>
          <a:stretch>
            <a:fillRect/>
          </a:stretch>
        </p:blipFill>
        <p:spPr>
          <a:xfrm>
            <a:off x="1587565" y="1439863"/>
            <a:ext cx="6730869" cy="4679950"/>
          </a:xfrm>
          <a:prstGeom prst="rect">
            <a:avLst/>
          </a:prstGeom>
        </p:spPr>
      </p:pic>
    </p:spTree>
    <p:extLst>
      <p:ext uri="{BB962C8B-B14F-4D97-AF65-F5344CB8AC3E}">
        <p14:creationId xmlns:p14="http://schemas.microsoft.com/office/powerpoint/2010/main" val="20745986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Arithmetic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776536" y="1765461"/>
            <a:ext cx="9048750" cy="4029075"/>
          </a:xfrm>
          <a:prstGeom prst="rect">
            <a:avLst/>
          </a:prstGeom>
        </p:spPr>
      </p:pic>
    </p:spTree>
    <p:extLst>
      <p:ext uri="{BB962C8B-B14F-4D97-AF65-F5344CB8AC3E}">
        <p14:creationId xmlns:p14="http://schemas.microsoft.com/office/powerpoint/2010/main" val="38633820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Arithmetic Operators.. </a:t>
            </a:r>
            <a:r>
              <a:rPr lang="en-US" dirty="0" err="1" smtClean="0"/>
              <a:t>contd</a:t>
            </a:r>
            <a:endParaRPr lang="en-US" dirty="0"/>
          </a:p>
        </p:txBody>
      </p:sp>
      <p:pic>
        <p:nvPicPr>
          <p:cNvPr id="7" name="Content Placeholder 6"/>
          <p:cNvPicPr>
            <a:picLocks noGrp="1" noChangeAspect="1"/>
          </p:cNvPicPr>
          <p:nvPr>
            <p:ph idx="1"/>
          </p:nvPr>
        </p:nvPicPr>
        <p:blipFill>
          <a:blip r:embed="rId2"/>
          <a:stretch>
            <a:fillRect/>
          </a:stretch>
        </p:blipFill>
        <p:spPr>
          <a:xfrm>
            <a:off x="423862" y="1741488"/>
            <a:ext cx="9058275" cy="407670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25</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42321469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Assignment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704528" y="1628800"/>
            <a:ext cx="9039225" cy="4133850"/>
          </a:xfrm>
          <a:prstGeom prst="rect">
            <a:avLst/>
          </a:prstGeom>
        </p:spPr>
      </p:pic>
    </p:spTree>
    <p:extLst>
      <p:ext uri="{BB962C8B-B14F-4D97-AF65-F5344CB8AC3E}">
        <p14:creationId xmlns:p14="http://schemas.microsoft.com/office/powerpoint/2010/main" val="2966968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Comparison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560512" y="1700808"/>
            <a:ext cx="9039225" cy="3962400"/>
          </a:xfrm>
          <a:prstGeom prst="rect">
            <a:avLst/>
          </a:prstGeom>
        </p:spPr>
      </p:pic>
    </p:spTree>
    <p:extLst>
      <p:ext uri="{BB962C8B-B14F-4D97-AF65-F5344CB8AC3E}">
        <p14:creationId xmlns:p14="http://schemas.microsoft.com/office/powerpoint/2010/main" val="30302459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Logical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338137" y="1556792"/>
            <a:ext cx="9229725" cy="4010025"/>
          </a:xfrm>
          <a:prstGeom prst="rect">
            <a:avLst/>
          </a:prstGeom>
        </p:spPr>
      </p:pic>
    </p:spTree>
    <p:extLst>
      <p:ext uri="{BB962C8B-B14F-4D97-AF65-F5344CB8AC3E}">
        <p14:creationId xmlns:p14="http://schemas.microsoft.com/office/powerpoint/2010/main" val="31520194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Bitwise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338137" y="1340768"/>
            <a:ext cx="9229725" cy="4000500"/>
          </a:xfrm>
          <a:prstGeom prst="rect">
            <a:avLst/>
          </a:prstGeom>
        </p:spPr>
      </p:pic>
    </p:spTree>
    <p:extLst>
      <p:ext uri="{BB962C8B-B14F-4D97-AF65-F5344CB8AC3E}">
        <p14:creationId xmlns:p14="http://schemas.microsoft.com/office/powerpoint/2010/main" val="8266069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Who &amp; Where -- Python</a:t>
            </a:r>
            <a:r>
              <a:rPr lang="en-US" dirty="0"/>
              <a:t>:</a:t>
            </a:r>
          </a:p>
        </p:txBody>
      </p:sp>
      <p:sp>
        <p:nvSpPr>
          <p:cNvPr id="10" name="Tijdelijke aanduiding voor inhoud 9"/>
          <p:cNvSpPr>
            <a:spLocks noGrp="1"/>
          </p:cNvSpPr>
          <p:nvPr>
            <p:ph idx="1"/>
          </p:nvPr>
        </p:nvSpPr>
        <p:spPr>
          <a:xfrm>
            <a:off x="0" y="1439998"/>
            <a:ext cx="9906000" cy="4869321"/>
          </a:xfrm>
        </p:spPr>
        <p:txBody>
          <a:bodyPr/>
          <a:lstStyle/>
          <a:p>
            <a:pPr marL="342900" indent="-342900">
              <a:buFont typeface="Arial" panose="020B0604020202020204" pitchFamily="34" charset="0"/>
              <a:buChar char="•"/>
            </a:pPr>
            <a:r>
              <a:rPr lang="en-US" sz="1600" dirty="0" smtClean="0"/>
              <a:t>YouTube</a:t>
            </a:r>
            <a:endParaRPr lang="en-US" sz="1600" dirty="0"/>
          </a:p>
          <a:p>
            <a:pPr marL="342900" indent="-342900">
              <a:buFont typeface="Arial" panose="020B0604020202020204" pitchFamily="34" charset="0"/>
              <a:buChar char="•"/>
            </a:pPr>
            <a:r>
              <a:rPr lang="en-US" sz="1600" dirty="0"/>
              <a:t>Google</a:t>
            </a:r>
          </a:p>
          <a:p>
            <a:pPr marL="342900" indent="-342900">
              <a:buFont typeface="Arial" panose="020B0604020202020204" pitchFamily="34" charset="0"/>
              <a:buChar char="•"/>
            </a:pPr>
            <a:r>
              <a:rPr lang="en-US" sz="1600" dirty="0" smtClean="0"/>
              <a:t>Dropbox</a:t>
            </a:r>
            <a:endParaRPr lang="en-US" sz="1600" dirty="0"/>
          </a:p>
          <a:p>
            <a:pPr marL="342900" indent="-342900">
              <a:buFont typeface="Arial" panose="020B0604020202020204" pitchFamily="34" charset="0"/>
              <a:buChar char="•"/>
            </a:pPr>
            <a:r>
              <a:rPr lang="en-US" sz="1600" dirty="0" smtClean="0"/>
              <a:t>Bit-Torrent</a:t>
            </a:r>
            <a:endParaRPr lang="en-US" sz="1600" dirty="0"/>
          </a:p>
          <a:p>
            <a:pPr marL="342900" indent="-342900">
              <a:buFont typeface="Arial" panose="020B0604020202020204" pitchFamily="34" charset="0"/>
              <a:buChar char="•"/>
            </a:pPr>
            <a:r>
              <a:rPr lang="en-US" sz="1600" dirty="0"/>
              <a:t>NASA</a:t>
            </a:r>
          </a:p>
          <a:p>
            <a:pPr marL="342900" indent="-342900">
              <a:buFont typeface="Arial" panose="020B0604020202020204" pitchFamily="34" charset="0"/>
              <a:buChar char="•"/>
            </a:pPr>
            <a:r>
              <a:rPr lang="en-US" sz="1600" dirty="0" smtClean="0"/>
              <a:t>NETFLIX</a:t>
            </a:r>
          </a:p>
          <a:p>
            <a:pPr marL="0" indent="0">
              <a:buNone/>
            </a:pPr>
            <a:r>
              <a:rPr lang="en-US" sz="1600" dirty="0" smtClean="0">
                <a:solidFill>
                  <a:srgbClr val="00B050"/>
                </a:solidFill>
              </a:rPr>
              <a:t>Where </a:t>
            </a:r>
            <a:r>
              <a:rPr lang="en-US" sz="1600" dirty="0">
                <a:solidFill>
                  <a:srgbClr val="00B050"/>
                </a:solidFill>
              </a:rPr>
              <a:t>we can use Python: </a:t>
            </a:r>
            <a:r>
              <a:rPr lang="en-US" dirty="0" smtClean="0"/>
              <a:t> </a:t>
            </a:r>
            <a:endParaRPr lang="en-US" dirty="0"/>
          </a:p>
          <a:p>
            <a:pPr marL="342900" indent="-342900">
              <a:buFont typeface="Arial" panose="020B0604020202020204" pitchFamily="34" charset="0"/>
              <a:buChar char="•"/>
            </a:pPr>
            <a:r>
              <a:rPr lang="en-US" sz="1600" dirty="0"/>
              <a:t>1. For developing Desktop Applications </a:t>
            </a:r>
            <a:endParaRPr lang="en-US" sz="1600" dirty="0" smtClean="0"/>
          </a:p>
          <a:p>
            <a:pPr marL="342900" indent="-342900">
              <a:buFont typeface="Arial" panose="020B0604020202020204" pitchFamily="34" charset="0"/>
              <a:buChar char="•"/>
            </a:pPr>
            <a:r>
              <a:rPr lang="en-US" sz="1600" dirty="0" smtClean="0"/>
              <a:t>2</a:t>
            </a:r>
            <a:r>
              <a:rPr lang="en-US" sz="1600" dirty="0"/>
              <a:t>. For developing web Applications </a:t>
            </a:r>
            <a:endParaRPr lang="en-US" sz="1600" dirty="0" smtClean="0"/>
          </a:p>
          <a:p>
            <a:pPr marL="342900" indent="-342900">
              <a:buFont typeface="Arial" panose="020B0604020202020204" pitchFamily="34" charset="0"/>
              <a:buChar char="•"/>
            </a:pPr>
            <a:r>
              <a:rPr lang="en-US" sz="1600" dirty="0" smtClean="0"/>
              <a:t>3</a:t>
            </a:r>
            <a:r>
              <a:rPr lang="en-US" sz="1600" dirty="0"/>
              <a:t>. For developing database Applications </a:t>
            </a:r>
            <a:endParaRPr lang="en-US" sz="1600" dirty="0" smtClean="0"/>
          </a:p>
          <a:p>
            <a:pPr marL="342900" indent="-342900">
              <a:buFont typeface="Arial" panose="020B0604020202020204" pitchFamily="34" charset="0"/>
              <a:buChar char="•"/>
            </a:pPr>
            <a:r>
              <a:rPr lang="en-US" sz="1600" dirty="0" smtClean="0"/>
              <a:t>4</a:t>
            </a:r>
            <a:r>
              <a:rPr lang="en-US" sz="1600" dirty="0"/>
              <a:t>. For Network Programming </a:t>
            </a:r>
            <a:endParaRPr lang="en-US" sz="1600" dirty="0" smtClean="0"/>
          </a:p>
          <a:p>
            <a:pPr marL="342900" indent="-342900">
              <a:buFont typeface="Arial" panose="020B0604020202020204" pitchFamily="34" charset="0"/>
              <a:buChar char="•"/>
            </a:pPr>
            <a:r>
              <a:rPr lang="en-US" sz="1600" dirty="0" smtClean="0"/>
              <a:t>5</a:t>
            </a:r>
            <a:r>
              <a:rPr lang="en-US" sz="1600" dirty="0"/>
              <a:t>. For developing games </a:t>
            </a:r>
            <a:endParaRPr lang="en-US" sz="1600" dirty="0" smtClean="0"/>
          </a:p>
          <a:p>
            <a:pPr marL="342900" indent="-342900">
              <a:buFont typeface="Arial" panose="020B0604020202020204" pitchFamily="34" charset="0"/>
              <a:buChar char="•"/>
            </a:pPr>
            <a:r>
              <a:rPr lang="en-US" sz="1600" dirty="0" smtClean="0"/>
              <a:t>6</a:t>
            </a:r>
            <a:r>
              <a:rPr lang="en-US" sz="1600" dirty="0"/>
              <a:t>. For Data Analysis Applications </a:t>
            </a:r>
            <a:r>
              <a:rPr lang="en-US" sz="1600" dirty="0" smtClean="0"/>
              <a:t>– </a:t>
            </a:r>
            <a:r>
              <a:rPr lang="en-US" sz="1600" dirty="0" err="1" smtClean="0"/>
              <a:t>numpy</a:t>
            </a:r>
            <a:r>
              <a:rPr lang="en-US" sz="1600" dirty="0" smtClean="0"/>
              <a:t>, pandas, </a:t>
            </a:r>
            <a:r>
              <a:rPr lang="en-US" sz="1600" dirty="0" err="1" smtClean="0"/>
              <a:t>scikit</a:t>
            </a:r>
            <a:r>
              <a:rPr lang="en-US" sz="1600" dirty="0" smtClean="0"/>
              <a:t> etc. </a:t>
            </a:r>
          </a:p>
          <a:p>
            <a:pPr marL="342900" indent="-342900">
              <a:buFont typeface="Arial" panose="020B0604020202020204" pitchFamily="34" charset="0"/>
              <a:buChar char="•"/>
            </a:pPr>
            <a:r>
              <a:rPr lang="en-US" sz="1600" dirty="0" smtClean="0"/>
              <a:t>7</a:t>
            </a:r>
            <a:r>
              <a:rPr lang="en-US" sz="1600" dirty="0"/>
              <a:t>. For Machine Learning </a:t>
            </a:r>
            <a:r>
              <a:rPr lang="en-US" sz="1600" dirty="0" smtClean="0"/>
              <a:t>-</a:t>
            </a:r>
          </a:p>
          <a:p>
            <a:pPr marL="342900" indent="-342900">
              <a:buFont typeface="Arial" panose="020B0604020202020204" pitchFamily="34" charset="0"/>
              <a:buChar char="•"/>
            </a:pPr>
            <a:r>
              <a:rPr lang="en-US" sz="1600" dirty="0" smtClean="0"/>
              <a:t>8</a:t>
            </a:r>
            <a:r>
              <a:rPr lang="en-US" sz="1600" dirty="0"/>
              <a:t>. For developing Artificial Intelligence Applications </a:t>
            </a:r>
            <a:endParaRPr lang="en-US" sz="1600" dirty="0" smtClean="0"/>
          </a:p>
          <a:p>
            <a:pPr marL="342900" indent="-342900">
              <a:buFont typeface="Arial" panose="020B0604020202020204" pitchFamily="34" charset="0"/>
              <a:buChar char="•"/>
            </a:pPr>
            <a:r>
              <a:rPr lang="en-US" sz="1600" dirty="0" smtClean="0"/>
              <a:t>9</a:t>
            </a:r>
            <a:r>
              <a:rPr lang="en-US" sz="1600" dirty="0"/>
              <a:t>. For IOT ... </a:t>
            </a:r>
          </a:p>
          <a:p>
            <a:pPr marL="0" indent="0">
              <a:buNone/>
            </a:pPr>
            <a:endParaRPr lang="en-US" dirty="0"/>
          </a:p>
        </p:txBody>
      </p:sp>
    </p:spTree>
    <p:extLst>
      <p:ext uri="{BB962C8B-B14F-4D97-AF65-F5344CB8AC3E}">
        <p14:creationId xmlns:p14="http://schemas.microsoft.com/office/powerpoint/2010/main" val="908556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Bitwise Operators </a:t>
            </a:r>
            <a:r>
              <a:rPr lang="en-US" dirty="0" err="1"/>
              <a:t>Cont</a:t>
            </a:r>
            <a:r>
              <a:rPr lang="en-US" dirty="0" smtClean="0"/>
              <a:t>…	</a:t>
            </a:r>
            <a:endParaRPr lang="en-US"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488504" y="1188000"/>
            <a:ext cx="9305925" cy="4057650"/>
          </a:xfrm>
          <a:prstGeom prst="rect">
            <a:avLst/>
          </a:prstGeom>
        </p:spPr>
      </p:pic>
    </p:spTree>
    <p:extLst>
      <p:ext uri="{BB962C8B-B14F-4D97-AF65-F5344CB8AC3E}">
        <p14:creationId xmlns:p14="http://schemas.microsoft.com/office/powerpoint/2010/main" val="39036215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Identity Operators:</a:t>
            </a:r>
            <a:endParaRPr lang="en-US"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66700" y="1188000"/>
            <a:ext cx="9372600" cy="4105275"/>
          </a:xfrm>
          <a:prstGeom prst="rect">
            <a:avLst/>
          </a:prstGeom>
        </p:spPr>
      </p:pic>
    </p:spTree>
    <p:extLst>
      <p:ext uri="{BB962C8B-B14F-4D97-AF65-F5344CB8AC3E}">
        <p14:creationId xmlns:p14="http://schemas.microsoft.com/office/powerpoint/2010/main" val="2004509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Membership </a:t>
            </a:r>
            <a:r>
              <a:rPr lang="en-US" dirty="0"/>
              <a:t>Operators: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560512" y="1188000"/>
            <a:ext cx="9220200" cy="3971925"/>
          </a:xfrm>
          <a:prstGeom prst="rect">
            <a:avLst/>
          </a:prstGeom>
        </p:spPr>
      </p:pic>
    </p:spTree>
    <p:extLst>
      <p:ext uri="{BB962C8B-B14F-4D97-AF65-F5344CB8AC3E}">
        <p14:creationId xmlns:p14="http://schemas.microsoft.com/office/powerpoint/2010/main" val="27199921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a:t>
            </a:r>
            <a:r>
              <a:rPr lang="en-US" dirty="0"/>
              <a:t>:</a:t>
            </a:r>
          </a:p>
        </p:txBody>
      </p:sp>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IN" dirty="0" smtClean="0"/>
              <a:t>.</a:t>
            </a:r>
            <a:r>
              <a:rPr lang="en-US" dirty="0"/>
              <a:t> Python is loosely typed language. Therefore no need of define the </a:t>
            </a:r>
            <a:r>
              <a:rPr lang="en-US" dirty="0" smtClean="0"/>
              <a:t>data type </a:t>
            </a:r>
            <a:r>
              <a:rPr lang="en-US" dirty="0"/>
              <a:t>of variables</a:t>
            </a:r>
          </a:p>
          <a:p>
            <a:endParaRPr lang="en-US" dirty="0"/>
          </a:p>
          <a:p>
            <a:pPr marL="342900" indent="-342900">
              <a:buFont typeface="Arial" panose="020B0604020202020204" pitchFamily="34" charset="0"/>
              <a:buChar char="•"/>
            </a:pPr>
            <a:r>
              <a:rPr lang="en-US" dirty="0"/>
              <a:t>No need to declare variables before using them</a:t>
            </a:r>
          </a:p>
          <a:p>
            <a:pPr marL="0" indent="0">
              <a:buNone/>
            </a:pPr>
            <a:endParaRPr lang="en-IN" dirty="0"/>
          </a:p>
        </p:txBody>
      </p:sp>
      <p:pic>
        <p:nvPicPr>
          <p:cNvPr id="8" name="Picture 7"/>
          <p:cNvPicPr>
            <a:picLocks noChangeAspect="1"/>
          </p:cNvPicPr>
          <p:nvPr/>
        </p:nvPicPr>
        <p:blipFill>
          <a:blip r:embed="rId3"/>
          <a:stretch>
            <a:fillRect/>
          </a:stretch>
        </p:blipFill>
        <p:spPr>
          <a:xfrm>
            <a:off x="776536" y="3167249"/>
            <a:ext cx="8915400" cy="2952750"/>
          </a:xfrm>
          <a:prstGeom prst="rect">
            <a:avLst/>
          </a:prstGeom>
        </p:spPr>
      </p:pic>
    </p:spTree>
    <p:extLst>
      <p:ext uri="{BB962C8B-B14F-4D97-AF65-F5344CB8AC3E}">
        <p14:creationId xmlns:p14="http://schemas.microsoft.com/office/powerpoint/2010/main" val="21900393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72480" y="1679736"/>
            <a:ext cx="9458325" cy="4200525"/>
          </a:xfrm>
          <a:prstGeom prst="rect">
            <a:avLst/>
          </a:prstGeom>
        </p:spPr>
      </p:pic>
    </p:spTree>
    <p:extLst>
      <p:ext uri="{BB962C8B-B14F-4D97-AF65-F5344CB8AC3E}">
        <p14:creationId xmlns:p14="http://schemas.microsoft.com/office/powerpoint/2010/main" val="40367191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204217" y="1087393"/>
            <a:ext cx="9353550" cy="4086225"/>
          </a:xfrm>
          <a:prstGeom prst="rect">
            <a:avLst/>
          </a:prstGeom>
        </p:spPr>
      </p:pic>
      <p:sp>
        <p:nvSpPr>
          <p:cNvPr id="3" name="Rectangle 2"/>
          <p:cNvSpPr/>
          <p:nvPr/>
        </p:nvSpPr>
        <p:spPr>
          <a:xfrm>
            <a:off x="56456" y="5311363"/>
            <a:ext cx="9649072" cy="1477328"/>
          </a:xfrm>
          <a:prstGeom prst="rect">
            <a:avLst/>
          </a:prstGeom>
        </p:spPr>
        <p:txBody>
          <a:bodyPr wrap="square">
            <a:spAutoFit/>
          </a:bodyPr>
          <a:lstStyle/>
          <a:p>
            <a:r>
              <a:rPr lang="en-US" dirty="0"/>
              <a:t>Note: In most of other </a:t>
            </a:r>
            <a:r>
              <a:rPr lang="en-US" dirty="0" smtClean="0"/>
              <a:t>languages </a:t>
            </a:r>
            <a:r>
              <a:rPr lang="en-US" dirty="0"/>
              <a:t>like C, C++,Java, a single character with in single quotes is treated as char data type value. But in Python we are not having char data type</a:t>
            </a:r>
            <a:r>
              <a:rPr lang="en-US" dirty="0" smtClean="0"/>
              <a:t>. Hence </a:t>
            </a:r>
            <a:r>
              <a:rPr lang="en-US" dirty="0"/>
              <a:t>it is treated as String only. Eg: &gt;&gt;&gt; ch='a' </a:t>
            </a:r>
            <a:endParaRPr lang="en-US" dirty="0" smtClean="0"/>
          </a:p>
          <a:p>
            <a:r>
              <a:rPr lang="en-US" dirty="0"/>
              <a:t> </a:t>
            </a:r>
            <a:r>
              <a:rPr lang="en-US" dirty="0" smtClean="0"/>
              <a:t>                                         &gt;&gt;&gt; </a:t>
            </a:r>
            <a:r>
              <a:rPr lang="en-US" dirty="0"/>
              <a:t>type(ch) &lt;class '</a:t>
            </a:r>
            <a:r>
              <a:rPr lang="en-US" dirty="0" err="1"/>
              <a:t>str</a:t>
            </a:r>
            <a:r>
              <a:rPr lang="en-US" dirty="0"/>
              <a:t>'&gt; </a:t>
            </a:r>
          </a:p>
          <a:p>
            <a:r>
              <a:rPr lang="en-US" dirty="0"/>
              <a:t> </a:t>
            </a:r>
          </a:p>
        </p:txBody>
      </p:sp>
    </p:spTree>
    <p:extLst>
      <p:ext uri="{BB962C8B-B14F-4D97-AF65-F5344CB8AC3E}">
        <p14:creationId xmlns:p14="http://schemas.microsoft.com/office/powerpoint/2010/main" val="38627033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String </a:t>
            </a:r>
            <a:r>
              <a:rPr lang="en-US" dirty="0"/>
              <a:t>Sequence Operations: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3" name="Rectangle 2"/>
          <p:cNvSpPr/>
          <p:nvPr/>
        </p:nvSpPr>
        <p:spPr>
          <a:xfrm>
            <a:off x="200472" y="1556792"/>
            <a:ext cx="9289032" cy="2862322"/>
          </a:xfrm>
          <a:prstGeom prst="rect">
            <a:avLst/>
          </a:prstGeom>
        </p:spPr>
        <p:txBody>
          <a:bodyPr wrap="square">
            <a:spAutoFit/>
          </a:bodyPr>
          <a:lstStyle/>
          <a:p>
            <a:pPr marL="342900" indent="-342900">
              <a:buFont typeface="Arial" panose="020B0604020202020204" pitchFamily="34" charset="0"/>
              <a:buChar char="•"/>
            </a:pPr>
            <a:r>
              <a:rPr lang="en-US" dirty="0"/>
              <a:t>Concatenation (+)</a:t>
            </a:r>
          </a:p>
          <a:p>
            <a:endParaRPr lang="en-US" dirty="0"/>
          </a:p>
          <a:p>
            <a:pPr marL="342900" indent="-342900">
              <a:buFont typeface="Arial" panose="020B0604020202020204" pitchFamily="34" charset="0"/>
              <a:buChar char="•"/>
            </a:pPr>
            <a:r>
              <a:rPr lang="en-US" dirty="0"/>
              <a:t>Repetition(*)</a:t>
            </a:r>
          </a:p>
          <a:p>
            <a:endParaRPr lang="en-US" dirty="0"/>
          </a:p>
          <a:p>
            <a:pPr marL="342900" indent="-342900">
              <a:buFont typeface="Arial" panose="020B0604020202020204" pitchFamily="34" charset="0"/>
              <a:buChar char="•"/>
            </a:pPr>
            <a:r>
              <a:rPr lang="en-US" dirty="0"/>
              <a:t>Slicing [start:end]</a:t>
            </a:r>
          </a:p>
          <a:p>
            <a:endParaRPr lang="en-US" dirty="0"/>
          </a:p>
          <a:p>
            <a:pPr marL="342900" indent="-342900">
              <a:buFont typeface="Arial" panose="020B0604020202020204" pitchFamily="34" charset="0"/>
              <a:buChar char="•"/>
            </a:pPr>
            <a:r>
              <a:rPr lang="en-US" dirty="0"/>
              <a:t>Indexing [Position]</a:t>
            </a:r>
          </a:p>
          <a:p>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3008784" y="1439999"/>
            <a:ext cx="6143625" cy="2800350"/>
          </a:xfrm>
          <a:prstGeom prst="rect">
            <a:avLst/>
          </a:prstGeom>
        </p:spPr>
      </p:pic>
    </p:spTree>
    <p:extLst>
      <p:ext uri="{BB962C8B-B14F-4D97-AF65-F5344CB8AC3E}">
        <p14:creationId xmlns:p14="http://schemas.microsoft.com/office/powerpoint/2010/main" val="3544427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String Characters</a:t>
            </a:r>
            <a:endParaRPr lang="en-US" dirty="0"/>
          </a:p>
        </p:txBody>
      </p:sp>
      <p:pic>
        <p:nvPicPr>
          <p:cNvPr id="7" name="Content Placeholder 6"/>
          <p:cNvPicPr>
            <a:picLocks noGrp="1" noChangeAspect="1"/>
          </p:cNvPicPr>
          <p:nvPr>
            <p:ph idx="1"/>
          </p:nvPr>
        </p:nvPicPr>
        <p:blipFill>
          <a:blip r:embed="rId2"/>
          <a:stretch>
            <a:fillRect/>
          </a:stretch>
        </p:blipFill>
        <p:spPr>
          <a:xfrm>
            <a:off x="272481" y="1440145"/>
            <a:ext cx="4429608"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37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4702088" y="1421060"/>
            <a:ext cx="5042019" cy="4854674"/>
          </a:xfrm>
          <a:prstGeom prst="rect">
            <a:avLst/>
          </a:prstGeom>
        </p:spPr>
      </p:pic>
    </p:spTree>
    <p:extLst>
      <p:ext uri="{BB962C8B-B14F-4D97-AF65-F5344CB8AC3E}">
        <p14:creationId xmlns:p14="http://schemas.microsoft.com/office/powerpoint/2010/main" val="34295926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String </a:t>
            </a:r>
            <a:r>
              <a:rPr lang="en-US" dirty="0"/>
              <a:t>Type Specific Method:</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3" name="Rectangle 2"/>
          <p:cNvSpPr/>
          <p:nvPr/>
        </p:nvSpPr>
        <p:spPr>
          <a:xfrm>
            <a:off x="200472" y="1556792"/>
            <a:ext cx="9289032" cy="4524315"/>
          </a:xfrm>
          <a:prstGeom prst="rect">
            <a:avLst/>
          </a:prstGeom>
        </p:spPr>
        <p:txBody>
          <a:bodyPr wrap="square">
            <a:spAutoFit/>
          </a:bodyPr>
          <a:lstStyle/>
          <a:p>
            <a:pPr marL="342900" indent="-342900">
              <a:buFont typeface="Arial" panose="020B0604020202020204" pitchFamily="34" charset="0"/>
              <a:buChar char="•"/>
            </a:pPr>
            <a:r>
              <a:rPr lang="en-US" sz="2400" dirty="0"/>
              <a:t>find() </a:t>
            </a:r>
          </a:p>
          <a:p>
            <a:pPr marL="342900" indent="-342900">
              <a:buFont typeface="Arial" panose="020B0604020202020204" pitchFamily="34" charset="0"/>
              <a:buChar char="•"/>
            </a:pPr>
            <a:r>
              <a:rPr lang="en-US" sz="2400" dirty="0"/>
              <a:t>replace()</a:t>
            </a:r>
          </a:p>
          <a:p>
            <a:pPr marL="342900" indent="-342900">
              <a:buFont typeface="Arial" panose="020B0604020202020204" pitchFamily="34" charset="0"/>
              <a:buChar char="•"/>
            </a:pPr>
            <a:r>
              <a:rPr lang="en-US" sz="2400" dirty="0"/>
              <a:t>split()</a:t>
            </a:r>
          </a:p>
          <a:p>
            <a:pPr marL="342900" indent="-342900">
              <a:buFont typeface="Arial" panose="020B0604020202020204" pitchFamily="34" charset="0"/>
              <a:buChar char="•"/>
            </a:pPr>
            <a:r>
              <a:rPr lang="en-US" sz="2400" dirty="0"/>
              <a:t>count()</a:t>
            </a:r>
          </a:p>
          <a:p>
            <a:pPr marL="342900" indent="-342900">
              <a:buFont typeface="Arial" panose="020B0604020202020204" pitchFamily="34" charset="0"/>
              <a:buChar char="•"/>
            </a:pPr>
            <a:r>
              <a:rPr lang="en-US" sz="2400" dirty="0"/>
              <a:t>upper()</a:t>
            </a:r>
          </a:p>
          <a:p>
            <a:pPr marL="342900" indent="-342900">
              <a:buFont typeface="Arial" panose="020B0604020202020204" pitchFamily="34" charset="0"/>
              <a:buChar char="•"/>
            </a:pPr>
            <a:r>
              <a:rPr lang="en-US" sz="2400" dirty="0"/>
              <a:t>max()</a:t>
            </a:r>
          </a:p>
          <a:p>
            <a:pPr marL="342900" indent="-342900">
              <a:buFont typeface="Arial" panose="020B0604020202020204" pitchFamily="34" charset="0"/>
              <a:buChar char="•"/>
            </a:pPr>
            <a:r>
              <a:rPr lang="en-US" sz="2400" dirty="0"/>
              <a:t>min( )</a:t>
            </a:r>
          </a:p>
          <a:p>
            <a:pPr marL="342900" indent="-342900">
              <a:buFont typeface="Arial" panose="020B0604020202020204" pitchFamily="34" charset="0"/>
              <a:buChar char="•"/>
            </a:pPr>
            <a:r>
              <a:rPr lang="en-US" sz="2400" dirty="0" err="1"/>
              <a:t>Isalpha</a:t>
            </a:r>
            <a:r>
              <a:rPr lang="en-US" sz="2400" dirty="0"/>
              <a:t>()</a:t>
            </a:r>
          </a:p>
          <a:p>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p:pic>
        <p:nvPicPr>
          <p:cNvPr id="4" name="Picture 3"/>
          <p:cNvPicPr>
            <a:picLocks noChangeAspect="1"/>
          </p:cNvPicPr>
          <p:nvPr/>
        </p:nvPicPr>
        <p:blipFill>
          <a:blip r:embed="rId3"/>
          <a:stretch>
            <a:fillRect/>
          </a:stretch>
        </p:blipFill>
        <p:spPr>
          <a:xfrm>
            <a:off x="2144688" y="1772816"/>
            <a:ext cx="2305050" cy="1390650"/>
          </a:xfrm>
          <a:prstGeom prst="rect">
            <a:avLst/>
          </a:prstGeom>
        </p:spPr>
      </p:pic>
      <p:pic>
        <p:nvPicPr>
          <p:cNvPr id="5" name="Picture 4"/>
          <p:cNvPicPr>
            <a:picLocks noChangeAspect="1"/>
          </p:cNvPicPr>
          <p:nvPr/>
        </p:nvPicPr>
        <p:blipFill>
          <a:blip r:embed="rId4"/>
          <a:stretch>
            <a:fillRect/>
          </a:stretch>
        </p:blipFill>
        <p:spPr>
          <a:xfrm>
            <a:off x="4650210" y="1808324"/>
            <a:ext cx="1857375" cy="1971675"/>
          </a:xfrm>
          <a:prstGeom prst="rect">
            <a:avLst/>
          </a:prstGeom>
        </p:spPr>
      </p:pic>
      <p:pic>
        <p:nvPicPr>
          <p:cNvPr id="6" name="Picture 5"/>
          <p:cNvPicPr>
            <a:picLocks noChangeAspect="1"/>
          </p:cNvPicPr>
          <p:nvPr/>
        </p:nvPicPr>
        <p:blipFill>
          <a:blip r:embed="rId5"/>
          <a:stretch>
            <a:fillRect/>
          </a:stretch>
        </p:blipFill>
        <p:spPr>
          <a:xfrm>
            <a:off x="6860503" y="1778057"/>
            <a:ext cx="2152650" cy="1266825"/>
          </a:xfrm>
          <a:prstGeom prst="rect">
            <a:avLst/>
          </a:prstGeom>
        </p:spPr>
      </p:pic>
      <p:pic>
        <p:nvPicPr>
          <p:cNvPr id="8" name="Picture 7"/>
          <p:cNvPicPr>
            <a:picLocks noChangeAspect="1"/>
          </p:cNvPicPr>
          <p:nvPr/>
        </p:nvPicPr>
        <p:blipFill>
          <a:blip r:embed="rId6"/>
          <a:stretch>
            <a:fillRect/>
          </a:stretch>
        </p:blipFill>
        <p:spPr>
          <a:xfrm>
            <a:off x="7079578" y="3037954"/>
            <a:ext cx="857250" cy="723900"/>
          </a:xfrm>
          <a:prstGeom prst="rect">
            <a:avLst/>
          </a:prstGeom>
        </p:spPr>
      </p:pic>
      <p:pic>
        <p:nvPicPr>
          <p:cNvPr id="9" name="Picture 8"/>
          <p:cNvPicPr>
            <a:picLocks noChangeAspect="1"/>
          </p:cNvPicPr>
          <p:nvPr/>
        </p:nvPicPr>
        <p:blipFill>
          <a:blip r:embed="rId7"/>
          <a:stretch>
            <a:fillRect/>
          </a:stretch>
        </p:blipFill>
        <p:spPr>
          <a:xfrm>
            <a:off x="2096190" y="3747016"/>
            <a:ext cx="3495675" cy="2943225"/>
          </a:xfrm>
          <a:prstGeom prst="rect">
            <a:avLst/>
          </a:prstGeom>
        </p:spPr>
      </p:pic>
      <p:pic>
        <p:nvPicPr>
          <p:cNvPr id="10" name="Picture 9"/>
          <p:cNvPicPr>
            <a:picLocks noChangeAspect="1"/>
          </p:cNvPicPr>
          <p:nvPr/>
        </p:nvPicPr>
        <p:blipFill>
          <a:blip r:embed="rId8"/>
          <a:stretch>
            <a:fillRect/>
          </a:stretch>
        </p:blipFill>
        <p:spPr>
          <a:xfrm>
            <a:off x="5555273" y="3850977"/>
            <a:ext cx="2596746" cy="2451395"/>
          </a:xfrm>
          <a:prstGeom prst="rect">
            <a:avLst/>
          </a:prstGeom>
        </p:spPr>
      </p:pic>
    </p:spTree>
    <p:extLst>
      <p:ext uri="{BB962C8B-B14F-4D97-AF65-F5344CB8AC3E}">
        <p14:creationId xmlns:p14="http://schemas.microsoft.com/office/powerpoint/2010/main" val="31881295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338137" y="1439999"/>
            <a:ext cx="9229725" cy="4000500"/>
          </a:xfrm>
          <a:prstGeom prst="rect">
            <a:avLst/>
          </a:prstGeom>
        </p:spPr>
      </p:pic>
    </p:spTree>
    <p:extLst>
      <p:ext uri="{BB962C8B-B14F-4D97-AF65-F5344CB8AC3E}">
        <p14:creationId xmlns:p14="http://schemas.microsoft.com/office/powerpoint/2010/main" val="12849117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dirty="0" smtClean="0"/>
              <a:t>	Python </a:t>
            </a:r>
            <a:r>
              <a:rPr lang="en-IN" dirty="0"/>
              <a:t>Features</a:t>
            </a:r>
            <a:endParaRPr lang="en-US" dirty="0"/>
          </a:p>
        </p:txBody>
      </p:sp>
      <p:sp>
        <p:nvSpPr>
          <p:cNvPr id="10" name="Tijdelijke aanduiding voor inhoud 9"/>
          <p:cNvSpPr>
            <a:spLocks noGrp="1"/>
          </p:cNvSpPr>
          <p:nvPr>
            <p:ph idx="1"/>
          </p:nvPr>
        </p:nvSpPr>
        <p:spPr/>
        <p:txBody>
          <a:bodyPr/>
          <a:lstStyle/>
          <a:p>
            <a:pPr marL="342900" indent="-342900">
              <a:buFont typeface="Arial" panose="020B0604020202020204" pitchFamily="34" charset="0"/>
              <a:buChar char="•"/>
            </a:pPr>
            <a:r>
              <a:rPr lang="en-US" dirty="0"/>
              <a:t>Simple and Easy to learn</a:t>
            </a:r>
          </a:p>
          <a:p>
            <a:pPr marL="342900" indent="-342900">
              <a:buFont typeface="Arial" panose="020B0604020202020204" pitchFamily="34" charset="0"/>
              <a:buChar char="•"/>
            </a:pPr>
            <a:r>
              <a:rPr lang="en-US" dirty="0" smtClean="0"/>
              <a:t>Free </a:t>
            </a:r>
            <a:r>
              <a:rPr lang="en-US" dirty="0"/>
              <a:t>and Open Source (Jython is customized version of Python to work with Java </a:t>
            </a:r>
            <a:r>
              <a:rPr lang="en-US" dirty="0" smtClean="0"/>
              <a:t>Applications)</a:t>
            </a:r>
            <a:endParaRPr lang="en-US" dirty="0"/>
          </a:p>
          <a:p>
            <a:pPr marL="342900" indent="-342900">
              <a:buFont typeface="Arial" panose="020B0604020202020204" pitchFamily="34" charset="0"/>
              <a:buChar char="•"/>
            </a:pPr>
            <a:r>
              <a:rPr lang="en-US" dirty="0" smtClean="0"/>
              <a:t>High </a:t>
            </a:r>
            <a:r>
              <a:rPr lang="en-US" dirty="0"/>
              <a:t>Level </a:t>
            </a:r>
            <a:r>
              <a:rPr lang="en-US" dirty="0" smtClean="0"/>
              <a:t>Language</a:t>
            </a:r>
            <a:endParaRPr lang="en-US" dirty="0"/>
          </a:p>
          <a:p>
            <a:pPr marL="342900" indent="-342900">
              <a:buFont typeface="Arial" panose="020B0604020202020204" pitchFamily="34" charset="0"/>
              <a:buChar char="•"/>
            </a:pPr>
            <a:r>
              <a:rPr lang="en-US" dirty="0"/>
              <a:t>Portable </a:t>
            </a:r>
            <a:r>
              <a:rPr lang="en-US" dirty="0" smtClean="0"/>
              <a:t>(Once we write a Python program, it can run on any platform without rewriting once </a:t>
            </a:r>
            <a:r>
              <a:rPr lang="en-US" dirty="0"/>
              <a:t>again. Internally PVM is responsible to convert into machine understandable </a:t>
            </a:r>
            <a:r>
              <a:rPr lang="en-US" dirty="0" smtClean="0"/>
              <a:t>form)</a:t>
            </a:r>
          </a:p>
          <a:p>
            <a:pPr marL="342900" indent="-342900">
              <a:buFont typeface="Arial" panose="020B0604020202020204" pitchFamily="34" charset="0"/>
              <a:buChar char="•"/>
            </a:pPr>
            <a:r>
              <a:rPr lang="en-US" dirty="0"/>
              <a:t>Supports different Programming paradigm</a:t>
            </a:r>
          </a:p>
          <a:p>
            <a:pPr marL="342900" indent="-342900">
              <a:buFont typeface="Arial" panose="020B0604020202020204" pitchFamily="34" charset="0"/>
              <a:buChar char="•"/>
            </a:pPr>
            <a:r>
              <a:rPr lang="en-US" dirty="0" smtClean="0"/>
              <a:t>Extensible</a:t>
            </a:r>
            <a:endParaRPr lang="en-US" dirty="0"/>
          </a:p>
          <a:p>
            <a:endParaRPr lang="en-US" dirty="0"/>
          </a:p>
          <a:p>
            <a:pPr marL="342900" indent="-342900">
              <a:buFont typeface="Arial" panose="020B0604020202020204" pitchFamily="34" charset="0"/>
              <a:buChar char="•"/>
            </a:pPr>
            <a:r>
              <a:rPr lang="en-US" dirty="0" smtClean="0"/>
              <a:t>Note:- PVM (Python Virtual Machine)</a:t>
            </a:r>
            <a:endParaRPr lang="en-US" dirty="0"/>
          </a:p>
          <a:p>
            <a:pPr marL="342900" indent="-342900">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4753387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 Explained</a:t>
            </a:r>
            <a:endParaRPr lang="en-US" dirty="0"/>
          </a:p>
        </p:txBody>
      </p:sp>
      <p:pic>
        <p:nvPicPr>
          <p:cNvPr id="7" name="Content Placeholder 6"/>
          <p:cNvPicPr>
            <a:picLocks noGrp="1" noChangeAspect="1"/>
          </p:cNvPicPr>
          <p:nvPr>
            <p:ph idx="1"/>
          </p:nvPr>
        </p:nvPicPr>
        <p:blipFill>
          <a:blip r:embed="rId2"/>
          <a:stretch>
            <a:fillRect/>
          </a:stretch>
        </p:blipFill>
        <p:spPr>
          <a:xfrm>
            <a:off x="0" y="1424081"/>
            <a:ext cx="4828187"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9" name="Picture 8"/>
          <p:cNvPicPr>
            <a:picLocks noChangeAspect="1"/>
          </p:cNvPicPr>
          <p:nvPr/>
        </p:nvPicPr>
        <p:blipFill>
          <a:blip r:embed="rId3"/>
          <a:stretch>
            <a:fillRect/>
          </a:stretch>
        </p:blipFill>
        <p:spPr>
          <a:xfrm>
            <a:off x="4828187" y="1240360"/>
            <a:ext cx="4967450" cy="5088607"/>
          </a:xfrm>
          <a:prstGeom prst="rect">
            <a:avLst/>
          </a:prstGeom>
        </p:spPr>
      </p:pic>
    </p:spTree>
    <p:extLst>
      <p:ext uri="{BB962C8B-B14F-4D97-AF65-F5344CB8AC3E}">
        <p14:creationId xmlns:p14="http://schemas.microsoft.com/office/powerpoint/2010/main" val="33457307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Tuple </a:t>
            </a:r>
            <a:r>
              <a:rPr lang="en-US" dirty="0"/>
              <a:t>Operations: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257175" y="1268760"/>
            <a:ext cx="9391650" cy="4181475"/>
          </a:xfrm>
          <a:prstGeom prst="rect">
            <a:avLst/>
          </a:prstGeom>
        </p:spPr>
      </p:pic>
    </p:spTree>
    <p:extLst>
      <p:ext uri="{BB962C8B-B14F-4D97-AF65-F5344CB8AC3E}">
        <p14:creationId xmlns:p14="http://schemas.microsoft.com/office/powerpoint/2010/main" val="11016689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 Functions</a:t>
            </a:r>
            <a:endParaRPr lang="en-US" dirty="0"/>
          </a:p>
        </p:txBody>
      </p:sp>
      <p:pic>
        <p:nvPicPr>
          <p:cNvPr id="7" name="Content Placeholder 6"/>
          <p:cNvPicPr>
            <a:picLocks noGrp="1" noChangeAspect="1"/>
          </p:cNvPicPr>
          <p:nvPr>
            <p:ph idx="1"/>
          </p:nvPr>
        </p:nvPicPr>
        <p:blipFill>
          <a:blip r:embed="rId2"/>
          <a:stretch>
            <a:fillRect/>
          </a:stretch>
        </p:blipFill>
        <p:spPr>
          <a:xfrm>
            <a:off x="272480" y="1411724"/>
            <a:ext cx="4536504"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117542" y="1285310"/>
            <a:ext cx="3782367" cy="5133975"/>
          </a:xfrm>
          <a:prstGeom prst="rect">
            <a:avLst/>
          </a:prstGeom>
        </p:spPr>
      </p:pic>
    </p:spTree>
    <p:extLst>
      <p:ext uri="{BB962C8B-B14F-4D97-AF65-F5344CB8AC3E}">
        <p14:creationId xmlns:p14="http://schemas.microsoft.com/office/powerpoint/2010/main" val="22326272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8" name="Picture 7"/>
          <p:cNvPicPr>
            <a:picLocks noChangeAspect="1"/>
          </p:cNvPicPr>
          <p:nvPr/>
        </p:nvPicPr>
        <p:blipFill>
          <a:blip r:embed="rId3"/>
          <a:stretch>
            <a:fillRect/>
          </a:stretch>
        </p:blipFill>
        <p:spPr>
          <a:xfrm>
            <a:off x="560512" y="1340768"/>
            <a:ext cx="9134475" cy="4000500"/>
          </a:xfrm>
          <a:prstGeom prst="rect">
            <a:avLst/>
          </a:prstGeom>
        </p:spPr>
      </p:pic>
    </p:spTree>
    <p:extLst>
      <p:ext uri="{BB962C8B-B14F-4D97-AF65-F5344CB8AC3E}">
        <p14:creationId xmlns:p14="http://schemas.microsoft.com/office/powerpoint/2010/main" val="41058053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200472" y="1214687"/>
            <a:ext cx="4615250"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313041" y="1189287"/>
            <a:ext cx="3672407" cy="5030195"/>
          </a:xfrm>
          <a:prstGeom prst="rect">
            <a:avLst/>
          </a:prstGeom>
        </p:spPr>
      </p:pic>
    </p:spTree>
    <p:extLst>
      <p:ext uri="{BB962C8B-B14F-4D97-AF65-F5344CB8AC3E}">
        <p14:creationId xmlns:p14="http://schemas.microsoft.com/office/powerpoint/2010/main" val="31586903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List Elements</a:t>
            </a:r>
            <a:endParaRPr lang="en-US" dirty="0"/>
          </a:p>
        </p:txBody>
      </p:sp>
      <p:pic>
        <p:nvPicPr>
          <p:cNvPr id="7" name="Content Placeholder 6"/>
          <p:cNvPicPr>
            <a:picLocks noGrp="1" noChangeAspect="1"/>
          </p:cNvPicPr>
          <p:nvPr>
            <p:ph idx="1"/>
          </p:nvPr>
        </p:nvPicPr>
        <p:blipFill>
          <a:blip r:embed="rId2"/>
          <a:stretch>
            <a:fillRect/>
          </a:stretch>
        </p:blipFill>
        <p:spPr>
          <a:xfrm>
            <a:off x="1" y="1484784"/>
            <a:ext cx="4785294" cy="4464496"/>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45</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4785295" y="1300097"/>
            <a:ext cx="4848225" cy="3703054"/>
          </a:xfrm>
          <a:prstGeom prst="rect">
            <a:avLst/>
          </a:prstGeom>
        </p:spPr>
      </p:pic>
      <p:pic>
        <p:nvPicPr>
          <p:cNvPr id="9" name="Picture 8"/>
          <p:cNvPicPr>
            <a:picLocks noChangeAspect="1"/>
          </p:cNvPicPr>
          <p:nvPr/>
        </p:nvPicPr>
        <p:blipFill>
          <a:blip r:embed="rId4"/>
          <a:stretch>
            <a:fillRect/>
          </a:stretch>
        </p:blipFill>
        <p:spPr>
          <a:xfrm>
            <a:off x="5132932" y="5007137"/>
            <a:ext cx="2695575" cy="1485900"/>
          </a:xfrm>
          <a:prstGeom prst="rect">
            <a:avLst/>
          </a:prstGeom>
        </p:spPr>
      </p:pic>
    </p:spTree>
    <p:extLst>
      <p:ext uri="{BB962C8B-B14F-4D97-AF65-F5344CB8AC3E}">
        <p14:creationId xmlns:p14="http://schemas.microsoft.com/office/powerpoint/2010/main" val="25129629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List </a:t>
            </a:r>
            <a:r>
              <a:rPr lang="en-US" dirty="0"/>
              <a:t>Operations: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488504" y="1408906"/>
            <a:ext cx="9344025" cy="4114800"/>
          </a:xfrm>
          <a:prstGeom prst="rect">
            <a:avLst/>
          </a:prstGeom>
        </p:spPr>
      </p:pic>
    </p:spTree>
    <p:extLst>
      <p:ext uri="{BB962C8B-B14F-4D97-AF65-F5344CB8AC3E}">
        <p14:creationId xmlns:p14="http://schemas.microsoft.com/office/powerpoint/2010/main" val="16534621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List Operations</a:t>
            </a:r>
            <a:endParaRPr lang="en-US"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271462" y="1419923"/>
            <a:ext cx="9363075" cy="4238625"/>
          </a:xfrm>
          <a:prstGeom prst="rect">
            <a:avLst/>
          </a:prstGeom>
        </p:spPr>
      </p:pic>
    </p:spTree>
    <p:extLst>
      <p:ext uri="{BB962C8B-B14F-4D97-AF65-F5344CB8AC3E}">
        <p14:creationId xmlns:p14="http://schemas.microsoft.com/office/powerpoint/2010/main" val="21700795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 vs List</a:t>
            </a:r>
            <a:endParaRPr lang="en-US" dirty="0"/>
          </a:p>
        </p:txBody>
      </p:sp>
      <p:pic>
        <p:nvPicPr>
          <p:cNvPr id="7" name="Content Placeholder 6"/>
          <p:cNvPicPr>
            <a:picLocks noGrp="1" noChangeAspect="1"/>
          </p:cNvPicPr>
          <p:nvPr>
            <p:ph idx="1"/>
          </p:nvPr>
        </p:nvPicPr>
        <p:blipFill>
          <a:blip r:embed="rId2"/>
          <a:stretch>
            <a:fillRect/>
          </a:stretch>
        </p:blipFill>
        <p:spPr>
          <a:xfrm>
            <a:off x="1948363" y="1439863"/>
            <a:ext cx="6009274"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48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36834571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a:xfrm>
            <a:off x="0" y="1340768"/>
            <a:ext cx="9906000" cy="4680000"/>
          </a:xfrm>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416496" y="1439999"/>
            <a:ext cx="9248775" cy="4086225"/>
          </a:xfrm>
          <a:prstGeom prst="rect">
            <a:avLst/>
          </a:prstGeom>
        </p:spPr>
      </p:pic>
    </p:spTree>
    <p:extLst>
      <p:ext uri="{BB962C8B-B14F-4D97-AF65-F5344CB8AC3E}">
        <p14:creationId xmlns:p14="http://schemas.microsoft.com/office/powerpoint/2010/main" val="42386296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Flavors of Python</a:t>
            </a:r>
            <a:endParaRPr lang="en-US" dirty="0"/>
          </a:p>
        </p:txBody>
      </p:sp>
      <p:sp>
        <p:nvSpPr>
          <p:cNvPr id="3" name="Content Placeholder 2"/>
          <p:cNvSpPr>
            <a:spLocks noGrp="1"/>
          </p:cNvSpPr>
          <p:nvPr>
            <p:ph idx="1"/>
          </p:nvPr>
        </p:nvSpPr>
        <p:spPr/>
        <p:txBody>
          <a:bodyPr/>
          <a:lstStyle/>
          <a:p>
            <a:r>
              <a:rPr lang="en-US" sz="1800" b="1" dirty="0" smtClean="0"/>
              <a:t>CPython</a:t>
            </a:r>
            <a:r>
              <a:rPr lang="en-US" sz="1800" dirty="0"/>
              <a:t>: It is the standard flavor of Python. It can be used to work with C </a:t>
            </a:r>
            <a:r>
              <a:rPr lang="en-US" sz="1800" dirty="0" smtClean="0"/>
              <a:t>language Applications.</a:t>
            </a:r>
          </a:p>
          <a:p>
            <a:pPr marL="0" indent="0">
              <a:buNone/>
            </a:pPr>
            <a:endParaRPr lang="en-US" sz="1800" dirty="0"/>
          </a:p>
          <a:p>
            <a:r>
              <a:rPr lang="en-US" sz="1800" b="1" dirty="0" smtClean="0"/>
              <a:t>Jython </a:t>
            </a:r>
            <a:r>
              <a:rPr lang="en-US" sz="1800" b="1" dirty="0"/>
              <a:t>or JPython</a:t>
            </a:r>
            <a:r>
              <a:rPr lang="en-US" sz="1800" dirty="0"/>
              <a:t>: It is for Java Applications. It can run on JVM </a:t>
            </a:r>
          </a:p>
          <a:p>
            <a:pPr marL="0" indent="0">
              <a:buNone/>
            </a:pPr>
            <a:endParaRPr lang="en-US" sz="1800" dirty="0"/>
          </a:p>
          <a:p>
            <a:r>
              <a:rPr lang="en-US" sz="1800" b="1" dirty="0" smtClean="0"/>
              <a:t>IronPython</a:t>
            </a:r>
            <a:r>
              <a:rPr lang="en-US" sz="1800" dirty="0"/>
              <a:t>: It is for C#.Net platform </a:t>
            </a:r>
          </a:p>
          <a:p>
            <a:pPr marL="0" indent="0">
              <a:buNone/>
            </a:pPr>
            <a:r>
              <a:rPr lang="en-US" sz="1800" dirty="0"/>
              <a:t> </a:t>
            </a:r>
          </a:p>
          <a:p>
            <a:r>
              <a:rPr lang="en-US" sz="1800" b="1" dirty="0" smtClean="0"/>
              <a:t>PyPy</a:t>
            </a:r>
            <a:r>
              <a:rPr lang="en-US" sz="1800" dirty="0"/>
              <a:t>: The main advantage of PyPy is performance will be improved because JIT compiler is available inside PVM. </a:t>
            </a:r>
          </a:p>
          <a:p>
            <a:pPr marL="0" indent="0">
              <a:buNone/>
            </a:pPr>
            <a:r>
              <a:rPr lang="en-US" sz="1800" dirty="0"/>
              <a:t> </a:t>
            </a:r>
          </a:p>
          <a:p>
            <a:r>
              <a:rPr lang="en-US" sz="1800" b="1" dirty="0" smtClean="0"/>
              <a:t>RubyPython</a:t>
            </a:r>
            <a:r>
              <a:rPr lang="en-US" sz="1800" dirty="0" smtClean="0"/>
              <a:t> : </a:t>
            </a:r>
            <a:r>
              <a:rPr lang="en-US" sz="1800" dirty="0"/>
              <a:t>For Ruby Platforms </a:t>
            </a:r>
          </a:p>
          <a:p>
            <a:pPr marL="0" indent="0">
              <a:buNone/>
            </a:pPr>
            <a:r>
              <a:rPr lang="en-US" sz="1800" dirty="0"/>
              <a:t> </a:t>
            </a:r>
          </a:p>
          <a:p>
            <a:r>
              <a:rPr lang="en-US" sz="1800" b="1" dirty="0" smtClean="0"/>
              <a:t>AnacondaPython</a:t>
            </a:r>
            <a:r>
              <a:rPr lang="en-US" sz="1800" dirty="0" smtClean="0"/>
              <a:t> </a:t>
            </a:r>
            <a:r>
              <a:rPr lang="en-US" sz="1800" dirty="0"/>
              <a:t>It is specially designed for handling large volume of data processing. </a:t>
            </a:r>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a:t>
            </a:fld>
            <a:endParaRPr lang="en-US" dirty="0"/>
          </a:p>
        </p:txBody>
      </p:sp>
      <p:sp>
        <p:nvSpPr>
          <p:cNvPr id="6" name="Date Placeholder 5"/>
          <p:cNvSpPr>
            <a:spLocks noGrp="1"/>
          </p:cNvSpPr>
          <p:nvPr>
            <p:ph type="dt" sz="half" idx="2"/>
          </p:nvPr>
        </p:nvSpPr>
        <p:spPr/>
        <p:txBody>
          <a:bodyPr/>
          <a:lstStyle/>
          <a:p>
            <a:pPr>
              <a:defRPr/>
            </a:pPr>
            <a:r>
              <a:rPr lang="nl-NL" dirty="0" smtClean="0"/>
              <a:t>May 13th, 2013</a:t>
            </a:r>
            <a:endParaRPr lang="en-US" dirty="0"/>
          </a:p>
        </p:txBody>
      </p:sp>
    </p:spTree>
    <p:extLst>
      <p:ext uri="{BB962C8B-B14F-4D97-AF65-F5344CB8AC3E}">
        <p14:creationId xmlns:p14="http://schemas.microsoft.com/office/powerpoint/2010/main" val="4003942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Dictionary </a:t>
            </a:r>
            <a:r>
              <a:rPr lang="en-US" dirty="0"/>
              <a:t>Methods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344488" y="1340768"/>
            <a:ext cx="9401175" cy="4076700"/>
          </a:xfrm>
          <a:prstGeom prst="rect">
            <a:avLst/>
          </a:prstGeom>
        </p:spPr>
      </p:pic>
    </p:spTree>
    <p:extLst>
      <p:ext uri="{BB962C8B-B14F-4D97-AF65-F5344CB8AC3E}">
        <p14:creationId xmlns:p14="http://schemas.microsoft.com/office/powerpoint/2010/main" val="21398669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a:t>
            </a:r>
            <a:endParaRPr lang="en-US" dirty="0"/>
          </a:p>
        </p:txBody>
      </p:sp>
      <p:pic>
        <p:nvPicPr>
          <p:cNvPr id="7" name="Content Placeholder 6"/>
          <p:cNvPicPr>
            <a:picLocks noGrp="1" noChangeAspect="1"/>
          </p:cNvPicPr>
          <p:nvPr>
            <p:ph idx="1"/>
          </p:nvPr>
        </p:nvPicPr>
        <p:blipFill>
          <a:blip r:embed="rId2"/>
          <a:stretch>
            <a:fillRect/>
          </a:stretch>
        </p:blipFill>
        <p:spPr>
          <a:xfrm>
            <a:off x="31184" y="1411724"/>
            <a:ext cx="5209848"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51</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009455" y="1411724"/>
            <a:ext cx="4896545" cy="4321532"/>
          </a:xfrm>
          <a:prstGeom prst="rect">
            <a:avLst/>
          </a:prstGeom>
        </p:spPr>
      </p:pic>
    </p:spTree>
    <p:extLst>
      <p:ext uri="{BB962C8B-B14F-4D97-AF65-F5344CB8AC3E}">
        <p14:creationId xmlns:p14="http://schemas.microsoft.com/office/powerpoint/2010/main" val="25455339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Operations</a:t>
            </a:r>
            <a:endParaRPr lang="en-US" dirty="0"/>
          </a:p>
        </p:txBody>
      </p:sp>
      <p:pic>
        <p:nvPicPr>
          <p:cNvPr id="7" name="Content Placeholder 6"/>
          <p:cNvPicPr>
            <a:picLocks noGrp="1" noChangeAspect="1"/>
          </p:cNvPicPr>
          <p:nvPr>
            <p:ph idx="1"/>
          </p:nvPr>
        </p:nvPicPr>
        <p:blipFill>
          <a:blip r:embed="rId2"/>
          <a:stretch>
            <a:fillRect/>
          </a:stretch>
        </p:blipFill>
        <p:spPr>
          <a:xfrm>
            <a:off x="128464" y="1484784"/>
            <a:ext cx="4536504" cy="4124325"/>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4808984" y="1556792"/>
            <a:ext cx="4657725" cy="3744416"/>
          </a:xfrm>
          <a:prstGeom prst="rect">
            <a:avLst/>
          </a:prstGeom>
        </p:spPr>
      </p:pic>
    </p:spTree>
    <p:extLst>
      <p:ext uri="{BB962C8B-B14F-4D97-AF65-F5344CB8AC3E}">
        <p14:creationId xmlns:p14="http://schemas.microsoft.com/office/powerpoint/2010/main" val="35036133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Dictionary </a:t>
            </a:r>
            <a:r>
              <a:rPr lang="en-US" dirty="0"/>
              <a:t>Methods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344488" y="1268760"/>
            <a:ext cx="9382125" cy="4143375"/>
          </a:xfrm>
          <a:prstGeom prst="rect">
            <a:avLst/>
          </a:prstGeom>
        </p:spPr>
      </p:pic>
    </p:spTree>
    <p:extLst>
      <p:ext uri="{BB962C8B-B14F-4D97-AF65-F5344CB8AC3E}">
        <p14:creationId xmlns:p14="http://schemas.microsoft.com/office/powerpoint/2010/main" val="20168129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 Skills</a:t>
            </a:r>
            <a:endParaRPr lang="en-US" dirty="0"/>
          </a:p>
        </p:txBody>
      </p:sp>
      <p:pic>
        <p:nvPicPr>
          <p:cNvPr id="7" name="Content Placeholder 6"/>
          <p:cNvPicPr>
            <a:picLocks noGrp="1" noChangeAspect="1"/>
          </p:cNvPicPr>
          <p:nvPr>
            <p:ph idx="1"/>
          </p:nvPr>
        </p:nvPicPr>
        <p:blipFill>
          <a:blip r:embed="rId2"/>
          <a:stretch>
            <a:fillRect/>
          </a:stretch>
        </p:blipFill>
        <p:spPr>
          <a:xfrm>
            <a:off x="0" y="1340768"/>
            <a:ext cx="4953000"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5097016" y="2045597"/>
            <a:ext cx="4238625" cy="2828925"/>
          </a:xfrm>
          <a:prstGeom prst="rect">
            <a:avLst/>
          </a:prstGeom>
        </p:spPr>
      </p:pic>
    </p:spTree>
    <p:extLst>
      <p:ext uri="{BB962C8B-B14F-4D97-AF65-F5344CB8AC3E}">
        <p14:creationId xmlns:p14="http://schemas.microsoft.com/office/powerpoint/2010/main" val="41830031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Datatype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416496" y="1340768"/>
            <a:ext cx="9286875" cy="3981450"/>
          </a:xfrm>
          <a:prstGeom prst="rect">
            <a:avLst/>
          </a:prstGeom>
        </p:spPr>
      </p:pic>
    </p:spTree>
    <p:extLst>
      <p:ext uri="{BB962C8B-B14F-4D97-AF65-F5344CB8AC3E}">
        <p14:creationId xmlns:p14="http://schemas.microsoft.com/office/powerpoint/2010/main" val="6926146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Set </a:t>
            </a:r>
            <a:r>
              <a:rPr lang="en-US" dirty="0"/>
              <a:t>Methods</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33362" y="1221415"/>
            <a:ext cx="9439275" cy="4143375"/>
          </a:xfrm>
          <a:prstGeom prst="rect">
            <a:avLst/>
          </a:prstGeom>
        </p:spPr>
      </p:pic>
    </p:spTree>
    <p:extLst>
      <p:ext uri="{BB962C8B-B14F-4D97-AF65-F5344CB8AC3E}">
        <p14:creationId xmlns:p14="http://schemas.microsoft.com/office/powerpoint/2010/main" val="23546559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Data Structure</a:t>
            </a:r>
          </a:p>
        </p:txBody>
      </p:sp>
      <p:sp>
        <p:nvSpPr>
          <p:cNvPr id="3" name="Content Placeholder 2"/>
          <p:cNvSpPr>
            <a:spLocks noGrp="1"/>
          </p:cNvSpPr>
          <p:nvPr>
            <p:ph idx="1"/>
          </p:nvPr>
        </p:nvSpPr>
        <p:spPr/>
        <p:txBody>
          <a:bodyPr/>
          <a:lstStyle/>
          <a:p>
            <a:r>
              <a:rPr lang="en-US" sz="1800" dirty="0"/>
              <a:t>If we want to represent a group of unique values as a single entity then we should go for set. </a:t>
            </a:r>
            <a:endParaRPr lang="en-US" sz="1800" dirty="0" smtClean="0"/>
          </a:p>
          <a:p>
            <a:r>
              <a:rPr lang="en-US" sz="1800" dirty="0" smtClean="0"/>
              <a:t>Duplicates </a:t>
            </a:r>
            <a:r>
              <a:rPr lang="en-US" sz="1800" dirty="0"/>
              <a:t>are not allowed. </a:t>
            </a:r>
          </a:p>
          <a:p>
            <a:r>
              <a:rPr lang="en-US" sz="1800" dirty="0" smtClean="0"/>
              <a:t>Insertion </a:t>
            </a:r>
            <a:r>
              <a:rPr lang="en-US" sz="1800" dirty="0"/>
              <a:t>order is not </a:t>
            </a:r>
            <a:r>
              <a:rPr lang="en-US" sz="1800" dirty="0" smtClean="0"/>
              <a:t>preserved. But </a:t>
            </a:r>
            <a:r>
              <a:rPr lang="en-US" sz="1800" dirty="0"/>
              <a:t>we can sort the elements. </a:t>
            </a:r>
            <a:endParaRPr lang="en-US" sz="1800" dirty="0" smtClean="0"/>
          </a:p>
          <a:p>
            <a:endParaRPr lang="en-US" sz="1800" dirty="0" smtClean="0"/>
          </a:p>
          <a:p>
            <a:r>
              <a:rPr lang="en-US" sz="1800" dirty="0" smtClean="0"/>
              <a:t>Indexing </a:t>
            </a:r>
            <a:r>
              <a:rPr lang="en-US" sz="1800" dirty="0"/>
              <a:t>and slicing not allowed for the set. </a:t>
            </a:r>
          </a:p>
          <a:p>
            <a:endParaRPr lang="en-US" sz="1800" dirty="0" smtClean="0"/>
          </a:p>
          <a:p>
            <a:r>
              <a:rPr lang="en-US" sz="1800" dirty="0" smtClean="0"/>
              <a:t>Heterogeneous </a:t>
            </a:r>
            <a:r>
              <a:rPr lang="en-US" sz="1800" dirty="0"/>
              <a:t>elements are allowed. </a:t>
            </a:r>
          </a:p>
          <a:p>
            <a:r>
              <a:rPr lang="en-US" sz="1800" dirty="0" smtClean="0"/>
              <a:t>Set </a:t>
            </a:r>
            <a:r>
              <a:rPr lang="en-US" sz="1800" dirty="0"/>
              <a:t>objects are mutable </a:t>
            </a:r>
            <a:r>
              <a:rPr lang="en-US" sz="1800" dirty="0" smtClean="0"/>
              <a:t>i.e. </a:t>
            </a:r>
            <a:r>
              <a:rPr lang="en-US" sz="1800" dirty="0"/>
              <a:t>once we creates set object we can perform any changes in that object based on our requirement. </a:t>
            </a:r>
          </a:p>
          <a:p>
            <a:r>
              <a:rPr lang="en-US" sz="1800" dirty="0" smtClean="0"/>
              <a:t>We </a:t>
            </a:r>
            <a:r>
              <a:rPr lang="en-US" sz="1800" dirty="0"/>
              <a:t>can represent set elements within curly braces and with comma </a:t>
            </a:r>
            <a:r>
              <a:rPr lang="en-US" sz="1800" dirty="0" smtClean="0"/>
              <a:t>separation </a:t>
            </a:r>
            <a:endParaRPr lang="en-US" sz="1800" dirty="0"/>
          </a:p>
          <a:p>
            <a:r>
              <a:rPr lang="en-US" sz="1800" dirty="0" smtClean="0"/>
              <a:t>We </a:t>
            </a:r>
            <a:r>
              <a:rPr lang="en-US" sz="1800" dirty="0"/>
              <a:t>can apply mathematical operations like union,intersection,difference etc on set objects</a:t>
            </a:r>
            <a:r>
              <a:rPr lang="en-US" dirty="0"/>
              <a:t>. </a:t>
            </a:r>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7" name="Picture 6"/>
          <p:cNvPicPr>
            <a:picLocks noChangeAspect="1"/>
          </p:cNvPicPr>
          <p:nvPr/>
        </p:nvPicPr>
        <p:blipFill>
          <a:blip r:embed="rId2"/>
          <a:stretch>
            <a:fillRect/>
          </a:stretch>
        </p:blipFill>
        <p:spPr>
          <a:xfrm>
            <a:off x="6897216" y="2204864"/>
            <a:ext cx="1924050" cy="676275"/>
          </a:xfrm>
          <a:prstGeom prst="rect">
            <a:avLst/>
          </a:prstGeom>
        </p:spPr>
      </p:pic>
      <p:pic>
        <p:nvPicPr>
          <p:cNvPr id="8" name="Picture 7"/>
          <p:cNvPicPr>
            <a:picLocks noChangeAspect="1"/>
          </p:cNvPicPr>
          <p:nvPr/>
        </p:nvPicPr>
        <p:blipFill>
          <a:blip r:embed="rId3"/>
          <a:stretch>
            <a:fillRect/>
          </a:stretch>
        </p:blipFill>
        <p:spPr>
          <a:xfrm>
            <a:off x="4949964" y="2894174"/>
            <a:ext cx="4591050" cy="885825"/>
          </a:xfrm>
          <a:prstGeom prst="rect">
            <a:avLst/>
          </a:prstGeom>
        </p:spPr>
      </p:pic>
    </p:spTree>
    <p:extLst>
      <p:ext uri="{BB962C8B-B14F-4D97-AF65-F5344CB8AC3E}">
        <p14:creationId xmlns:p14="http://schemas.microsoft.com/office/powerpoint/2010/main" val="20689783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pic>
        <p:nvPicPr>
          <p:cNvPr id="7" name="Content Placeholder 6"/>
          <p:cNvPicPr>
            <a:picLocks noGrp="1" noChangeAspect="1"/>
          </p:cNvPicPr>
          <p:nvPr>
            <p:ph idx="1"/>
          </p:nvPr>
        </p:nvPicPr>
        <p:blipFill>
          <a:blip r:embed="rId2"/>
          <a:stretch>
            <a:fillRect/>
          </a:stretch>
        </p:blipFill>
        <p:spPr>
          <a:xfrm>
            <a:off x="560512" y="1439863"/>
            <a:ext cx="8352928"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38128938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 </a:t>
            </a:r>
            <a:endParaRPr lang="en-US" dirty="0"/>
          </a:p>
        </p:txBody>
      </p:sp>
      <p:pic>
        <p:nvPicPr>
          <p:cNvPr id="7" name="Content Placeholder 6"/>
          <p:cNvPicPr>
            <a:picLocks noGrp="1" noChangeAspect="1"/>
          </p:cNvPicPr>
          <p:nvPr>
            <p:ph idx="1"/>
          </p:nvPr>
        </p:nvPicPr>
        <p:blipFill>
          <a:blip r:embed="rId2"/>
          <a:stretch>
            <a:fillRect/>
          </a:stretch>
        </p:blipFill>
        <p:spPr>
          <a:xfrm>
            <a:off x="776536" y="1889125"/>
            <a:ext cx="4680520" cy="3844131"/>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59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9" name="Picture 8"/>
          <p:cNvPicPr>
            <a:picLocks noChangeAspect="1"/>
          </p:cNvPicPr>
          <p:nvPr/>
        </p:nvPicPr>
        <p:blipFill>
          <a:blip r:embed="rId3"/>
          <a:stretch>
            <a:fillRect/>
          </a:stretch>
        </p:blipFill>
        <p:spPr>
          <a:xfrm>
            <a:off x="5457056" y="2338387"/>
            <a:ext cx="4392488" cy="3034829"/>
          </a:xfrm>
          <a:prstGeom prst="rect">
            <a:avLst/>
          </a:prstGeom>
        </p:spPr>
      </p:pic>
    </p:spTree>
    <p:extLst>
      <p:ext uri="{BB962C8B-B14F-4D97-AF65-F5344CB8AC3E}">
        <p14:creationId xmlns:p14="http://schemas.microsoft.com/office/powerpoint/2010/main" val="34923475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Python </a:t>
            </a:r>
            <a:r>
              <a:rPr lang="en-US" dirty="0"/>
              <a:t>Installation</a:t>
            </a:r>
          </a:p>
        </p:txBody>
      </p:sp>
      <p:sp>
        <p:nvSpPr>
          <p:cNvPr id="10" name="Tijdelijke aanduiding voor inhoud 9"/>
          <p:cNvSpPr>
            <a:spLocks noGrp="1"/>
          </p:cNvSpPr>
          <p:nvPr>
            <p:ph idx="1"/>
          </p:nvPr>
        </p:nvSpPr>
        <p:spPr/>
        <p:txBody>
          <a:bodyPr/>
          <a:lstStyle/>
          <a:p>
            <a:pPr marL="0" indent="0">
              <a:buNone/>
            </a:pPr>
            <a:endParaRPr lang="en-US" dirty="0"/>
          </a:p>
          <a:p>
            <a:pPr marL="0" indent="0">
              <a:buNone/>
            </a:pPr>
            <a:endParaRPr lang="en-US" dirty="0" smtClean="0"/>
          </a:p>
          <a:p>
            <a:pPr marL="0" indent="0">
              <a:buNone/>
            </a:pPr>
            <a:r>
              <a:rPr lang="en-US" dirty="0"/>
              <a:t>	</a:t>
            </a:r>
            <a:r>
              <a:rPr lang="en-US" b="1" dirty="0"/>
              <a:t>				</a:t>
            </a:r>
            <a:r>
              <a:rPr lang="en-US" dirty="0">
                <a:hlinkClick r:id="rId3"/>
              </a:rPr>
              <a:t>http://</a:t>
            </a:r>
            <a:r>
              <a:rPr lang="en-US" dirty="0" smtClean="0">
                <a:hlinkClick r:id="rId3"/>
              </a:rPr>
              <a:t>www.python.org</a:t>
            </a:r>
            <a:endParaRPr lang="en-US" dirty="0" smtClean="0"/>
          </a:p>
          <a:p>
            <a:pPr marL="0" indent="0">
              <a:buNone/>
            </a:pPr>
            <a:r>
              <a:rPr lang="en-US" dirty="0" smtClean="0"/>
              <a:t>	</a:t>
            </a:r>
          </a:p>
          <a:p>
            <a:pPr marL="0" indent="0" algn="ctr">
              <a:buNone/>
            </a:pPr>
            <a:r>
              <a:rPr lang="en-US" dirty="0" smtClean="0">
                <a:hlinkClick r:id="rId4"/>
              </a:rPr>
              <a:t>https</a:t>
            </a:r>
            <a:r>
              <a:rPr lang="en-US" dirty="0">
                <a:hlinkClick r:id="rId4"/>
              </a:rPr>
              <a:t>://www.anaconda.com/download/#</a:t>
            </a:r>
            <a:r>
              <a:rPr lang="en-US" dirty="0" smtClean="0">
                <a:hlinkClick r:id="rId4"/>
              </a:rPr>
              <a:t>windows</a:t>
            </a:r>
            <a:endParaRPr lang="en-US" dirty="0" smtClean="0"/>
          </a:p>
          <a:p>
            <a:pPr marL="0" indent="0">
              <a:buNone/>
            </a:pPr>
            <a:endParaRPr lang="en-US" dirty="0"/>
          </a:p>
        </p:txBody>
      </p:sp>
    </p:spTree>
    <p:extLst>
      <p:ext uri="{BB962C8B-B14F-4D97-AF65-F5344CB8AC3E}">
        <p14:creationId xmlns:p14="http://schemas.microsoft.com/office/powerpoint/2010/main" val="23176777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a:t>
            </a:r>
            <a:endParaRPr lang="en-US" dirty="0"/>
          </a:p>
        </p:txBody>
      </p:sp>
      <p:pic>
        <p:nvPicPr>
          <p:cNvPr id="7" name="Content Placeholder 6"/>
          <p:cNvPicPr>
            <a:picLocks noGrp="1" noChangeAspect="1"/>
          </p:cNvPicPr>
          <p:nvPr>
            <p:ph idx="1"/>
          </p:nvPr>
        </p:nvPicPr>
        <p:blipFill>
          <a:blip r:embed="rId2"/>
          <a:stretch>
            <a:fillRect/>
          </a:stretch>
        </p:blipFill>
        <p:spPr>
          <a:xfrm>
            <a:off x="1966912" y="1465263"/>
            <a:ext cx="5972175" cy="46291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28636734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Flow </a:t>
            </a:r>
            <a:r>
              <a:rPr lang="en-US" dirty="0"/>
              <a:t>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8" name="Picture 7"/>
          <p:cNvPicPr>
            <a:picLocks noChangeAspect="1"/>
          </p:cNvPicPr>
          <p:nvPr/>
        </p:nvPicPr>
        <p:blipFill>
          <a:blip r:embed="rId3"/>
          <a:stretch>
            <a:fillRect/>
          </a:stretch>
        </p:blipFill>
        <p:spPr>
          <a:xfrm>
            <a:off x="271462" y="1340768"/>
            <a:ext cx="9363075" cy="4133850"/>
          </a:xfrm>
          <a:prstGeom prst="rect">
            <a:avLst/>
          </a:prstGeom>
        </p:spPr>
      </p:pic>
    </p:spTree>
    <p:extLst>
      <p:ext uri="{BB962C8B-B14F-4D97-AF65-F5344CB8AC3E}">
        <p14:creationId xmlns:p14="http://schemas.microsoft.com/office/powerpoint/2010/main" val="20773656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Flow </a:t>
            </a:r>
            <a:r>
              <a:rPr lang="en-US" dirty="0"/>
              <a:t>Control</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Content Placeholder 6"/>
          <p:cNvPicPr>
            <a:picLocks noChangeAspect="1"/>
          </p:cNvPicPr>
          <p:nvPr/>
        </p:nvPicPr>
        <p:blipFill>
          <a:blip r:embed="rId3"/>
          <a:stretch>
            <a:fillRect/>
          </a:stretch>
        </p:blipFill>
        <p:spPr bwMode="auto">
          <a:xfrm>
            <a:off x="1881187" y="1439999"/>
            <a:ext cx="6143625" cy="4130539"/>
          </a:xfrm>
          <a:prstGeom prst="rect">
            <a:avLst/>
          </a:prstGeom>
          <a:noFill/>
          <a:ln w="9525">
            <a:noFill/>
            <a:miter lim="800000"/>
            <a:headEnd/>
            <a:tailEnd/>
          </a:ln>
        </p:spPr>
      </p:pic>
    </p:spTree>
    <p:extLst>
      <p:ext uri="{BB962C8B-B14F-4D97-AF65-F5344CB8AC3E}">
        <p14:creationId xmlns:p14="http://schemas.microsoft.com/office/powerpoint/2010/main" val="25915376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71463" y="980728"/>
            <a:ext cx="5473626" cy="4248472"/>
          </a:xfrm>
          <a:prstGeom prst="rect">
            <a:avLst/>
          </a:prstGeom>
        </p:spPr>
      </p:pic>
      <p:pic>
        <p:nvPicPr>
          <p:cNvPr id="3" name="Picture 2"/>
          <p:cNvPicPr>
            <a:picLocks noChangeAspect="1"/>
          </p:cNvPicPr>
          <p:nvPr/>
        </p:nvPicPr>
        <p:blipFill>
          <a:blip r:embed="rId4"/>
          <a:stretch>
            <a:fillRect/>
          </a:stretch>
        </p:blipFill>
        <p:spPr>
          <a:xfrm>
            <a:off x="6016552" y="980728"/>
            <a:ext cx="3267075" cy="4464496"/>
          </a:xfrm>
          <a:prstGeom prst="rect">
            <a:avLst/>
          </a:prstGeom>
        </p:spPr>
      </p:pic>
    </p:spTree>
    <p:extLst>
      <p:ext uri="{BB962C8B-B14F-4D97-AF65-F5344CB8AC3E}">
        <p14:creationId xmlns:p14="http://schemas.microsoft.com/office/powerpoint/2010/main" val="4761850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344489" y="1340768"/>
            <a:ext cx="5472608" cy="4143375"/>
          </a:xfrm>
          <a:prstGeom prst="rect">
            <a:avLst/>
          </a:prstGeom>
        </p:spPr>
      </p:pic>
      <p:pic>
        <p:nvPicPr>
          <p:cNvPr id="3" name="Picture 2"/>
          <p:cNvPicPr>
            <a:picLocks noChangeAspect="1"/>
          </p:cNvPicPr>
          <p:nvPr/>
        </p:nvPicPr>
        <p:blipFill>
          <a:blip r:embed="rId4"/>
          <a:stretch>
            <a:fillRect/>
          </a:stretch>
        </p:blipFill>
        <p:spPr>
          <a:xfrm>
            <a:off x="5786607" y="1260038"/>
            <a:ext cx="3886200" cy="4295775"/>
          </a:xfrm>
          <a:prstGeom prst="rect">
            <a:avLst/>
          </a:prstGeom>
        </p:spPr>
      </p:pic>
    </p:spTree>
    <p:extLst>
      <p:ext uri="{BB962C8B-B14F-4D97-AF65-F5344CB8AC3E}">
        <p14:creationId xmlns:p14="http://schemas.microsoft.com/office/powerpoint/2010/main" val="35696042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 </a:t>
            </a:r>
            <a:endParaRPr lang="en-US" dirty="0"/>
          </a:p>
        </p:txBody>
      </p:sp>
      <p:pic>
        <p:nvPicPr>
          <p:cNvPr id="7" name="Content Placeholder 6"/>
          <p:cNvPicPr>
            <a:picLocks noGrp="1" noChangeAspect="1"/>
          </p:cNvPicPr>
          <p:nvPr>
            <p:ph idx="1"/>
          </p:nvPr>
        </p:nvPicPr>
        <p:blipFill>
          <a:blip r:embed="rId2"/>
          <a:stretch>
            <a:fillRect/>
          </a:stretch>
        </p:blipFill>
        <p:spPr>
          <a:xfrm>
            <a:off x="1352600" y="1188001"/>
            <a:ext cx="6295975" cy="45206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65</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6177744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a:t>
            </a:r>
            <a:endParaRPr lang="en-US" dirty="0"/>
          </a:p>
        </p:txBody>
      </p:sp>
      <p:pic>
        <p:nvPicPr>
          <p:cNvPr id="7" name="Content Placeholder 6"/>
          <p:cNvPicPr>
            <a:picLocks noGrp="1" noChangeAspect="1"/>
          </p:cNvPicPr>
          <p:nvPr>
            <p:ph idx="1"/>
          </p:nvPr>
        </p:nvPicPr>
        <p:blipFill>
          <a:blip r:embed="rId2"/>
          <a:stretch>
            <a:fillRect/>
          </a:stretch>
        </p:blipFill>
        <p:spPr>
          <a:xfrm>
            <a:off x="488504" y="1439863"/>
            <a:ext cx="6859161"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66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7080528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80987" y="1556792"/>
            <a:ext cx="9344025" cy="4095750"/>
          </a:xfrm>
          <a:prstGeom prst="rect">
            <a:avLst/>
          </a:prstGeom>
        </p:spPr>
      </p:pic>
    </p:spTree>
    <p:extLst>
      <p:ext uri="{BB962C8B-B14F-4D97-AF65-F5344CB8AC3E}">
        <p14:creationId xmlns:p14="http://schemas.microsoft.com/office/powerpoint/2010/main" val="38245576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416497" y="1340768"/>
            <a:ext cx="5328592" cy="4086225"/>
          </a:xfrm>
          <a:prstGeom prst="rect">
            <a:avLst/>
          </a:prstGeom>
        </p:spPr>
      </p:pic>
      <p:pic>
        <p:nvPicPr>
          <p:cNvPr id="3" name="Picture 2"/>
          <p:cNvPicPr>
            <a:picLocks noChangeAspect="1"/>
          </p:cNvPicPr>
          <p:nvPr/>
        </p:nvPicPr>
        <p:blipFill>
          <a:blip r:embed="rId4"/>
          <a:stretch>
            <a:fillRect/>
          </a:stretch>
        </p:blipFill>
        <p:spPr>
          <a:xfrm>
            <a:off x="5745088" y="1340768"/>
            <a:ext cx="3888432" cy="4248472"/>
          </a:xfrm>
          <a:prstGeom prst="rect">
            <a:avLst/>
          </a:prstGeom>
        </p:spPr>
      </p:pic>
    </p:spTree>
    <p:extLst>
      <p:ext uri="{BB962C8B-B14F-4D97-AF65-F5344CB8AC3E}">
        <p14:creationId xmlns:p14="http://schemas.microsoft.com/office/powerpoint/2010/main" val="7447162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90513" y="1439999"/>
            <a:ext cx="5166543" cy="4181475"/>
          </a:xfrm>
          <a:prstGeom prst="rect">
            <a:avLst/>
          </a:prstGeom>
        </p:spPr>
      </p:pic>
      <p:pic>
        <p:nvPicPr>
          <p:cNvPr id="3" name="Picture 2"/>
          <p:cNvPicPr>
            <a:picLocks noChangeAspect="1"/>
          </p:cNvPicPr>
          <p:nvPr/>
        </p:nvPicPr>
        <p:blipFill>
          <a:blip r:embed="rId4"/>
          <a:stretch>
            <a:fillRect/>
          </a:stretch>
        </p:blipFill>
        <p:spPr>
          <a:xfrm>
            <a:off x="5601072" y="1479773"/>
            <a:ext cx="3962400" cy="4181475"/>
          </a:xfrm>
          <a:prstGeom prst="rect">
            <a:avLst/>
          </a:prstGeom>
        </p:spPr>
      </p:pic>
    </p:spTree>
    <p:extLst>
      <p:ext uri="{BB962C8B-B14F-4D97-AF65-F5344CB8AC3E}">
        <p14:creationId xmlns:p14="http://schemas.microsoft.com/office/powerpoint/2010/main" val="218205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5878" y="1709739"/>
            <a:ext cx="8543925" cy="855165"/>
          </a:xfrm>
        </p:spPr>
        <p:txBody>
          <a:bodyPr/>
          <a:lstStyle/>
          <a:p>
            <a:r>
              <a:rPr lang="en-US" dirty="0" smtClean="0"/>
              <a:t>Installing Python 3.7.0</a:t>
            </a:r>
            <a:endParaRPr lang="en-US" dirty="0"/>
          </a:p>
        </p:txBody>
      </p:sp>
      <p:sp>
        <p:nvSpPr>
          <p:cNvPr id="6" name="Text Placeholder 5"/>
          <p:cNvSpPr>
            <a:spLocks noGrp="1"/>
          </p:cNvSpPr>
          <p:nvPr>
            <p:ph type="body" idx="1"/>
          </p:nvPr>
        </p:nvSpPr>
        <p:spPr>
          <a:xfrm>
            <a:off x="643136" y="2924944"/>
            <a:ext cx="8543925" cy="1500187"/>
          </a:xfrm>
        </p:spPr>
        <p:txBody>
          <a:bodyPr/>
          <a:lstStyle/>
          <a:p>
            <a:r>
              <a:rPr lang="en-US" dirty="0" smtClean="0">
                <a:hlinkClick r:id="rId2"/>
              </a:rPr>
              <a:t>https://www.python.org/downloads/</a:t>
            </a:r>
            <a:endParaRPr lang="en-US" dirty="0"/>
          </a:p>
        </p:txBody>
      </p:sp>
      <p:sp>
        <p:nvSpPr>
          <p:cNvPr id="2" name="Rectangle 1"/>
          <p:cNvSpPr/>
          <p:nvPr/>
        </p:nvSpPr>
        <p:spPr>
          <a:xfrm>
            <a:off x="1136575" y="3908008"/>
            <a:ext cx="8083227" cy="1754326"/>
          </a:xfrm>
          <a:prstGeom prst="rect">
            <a:avLst/>
          </a:prstGeom>
        </p:spPr>
        <p:txBody>
          <a:bodyPr wrap="square">
            <a:spAutoFit/>
          </a:bodyPr>
          <a:lstStyle/>
          <a:p>
            <a:r>
              <a:rPr lang="en-US" dirty="0">
                <a:solidFill>
                  <a:srgbClr val="FF0000"/>
                </a:solidFill>
                <a:latin typeface="Times New Roman" panose="02020603050405020304" pitchFamily="18" charset="0"/>
              </a:rPr>
              <a:t>The Python download requires about 25 Mb of disk space; keep it on your machine, in case you need to re-install Python. </a:t>
            </a:r>
            <a:endParaRPr lang="en-US" dirty="0" smtClean="0">
              <a:solidFill>
                <a:srgbClr val="FF0000"/>
              </a:solidFill>
              <a:latin typeface="Times New Roman" panose="02020603050405020304" pitchFamily="18" charset="0"/>
            </a:endParaRPr>
          </a:p>
          <a:p>
            <a:endParaRPr lang="en-US" dirty="0">
              <a:solidFill>
                <a:srgbClr val="FF0000"/>
              </a:solidFill>
              <a:latin typeface="Times New Roman" panose="02020603050405020304" pitchFamily="18" charset="0"/>
            </a:endParaRPr>
          </a:p>
          <a:p>
            <a:r>
              <a:rPr lang="en-US" dirty="0" smtClean="0">
                <a:solidFill>
                  <a:srgbClr val="FF0000"/>
                </a:solidFill>
                <a:latin typeface="Times New Roman" panose="02020603050405020304" pitchFamily="18" charset="0"/>
              </a:rPr>
              <a:t>When </a:t>
            </a:r>
            <a:r>
              <a:rPr lang="en-US" dirty="0">
                <a:solidFill>
                  <a:srgbClr val="FF0000"/>
                </a:solidFill>
                <a:latin typeface="Times New Roman" panose="02020603050405020304" pitchFamily="18" charset="0"/>
              </a:rPr>
              <a:t>installed, Python requires about an additional 90 Mb of disk space.</a:t>
            </a:r>
          </a:p>
          <a:p>
            <a:r>
              <a:rPr lang="en-US" dirty="0"/>
              <a:t/>
            </a:r>
            <a:br>
              <a:rPr lang="en-US" dirty="0"/>
            </a:br>
            <a:endParaRPr lang="en-US" dirty="0"/>
          </a:p>
        </p:txBody>
      </p:sp>
    </p:spTree>
    <p:extLst>
      <p:ext uri="{BB962C8B-B14F-4D97-AF65-F5344CB8AC3E}">
        <p14:creationId xmlns:p14="http://schemas.microsoft.com/office/powerpoint/2010/main" val="411878146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344488" y="1473414"/>
            <a:ext cx="5760640" cy="4010025"/>
          </a:xfrm>
          <a:prstGeom prst="rect">
            <a:avLst/>
          </a:prstGeom>
        </p:spPr>
      </p:pic>
      <p:pic>
        <p:nvPicPr>
          <p:cNvPr id="3" name="Picture 2"/>
          <p:cNvPicPr>
            <a:picLocks noChangeAspect="1"/>
          </p:cNvPicPr>
          <p:nvPr/>
        </p:nvPicPr>
        <p:blipFill>
          <a:blip r:embed="rId4"/>
          <a:stretch>
            <a:fillRect/>
          </a:stretch>
        </p:blipFill>
        <p:spPr>
          <a:xfrm>
            <a:off x="5961112" y="1439999"/>
            <a:ext cx="3657600" cy="4043440"/>
          </a:xfrm>
          <a:prstGeom prst="rect">
            <a:avLst/>
          </a:prstGeom>
        </p:spPr>
      </p:pic>
    </p:spTree>
    <p:extLst>
      <p:ext uri="{BB962C8B-B14F-4D97-AF65-F5344CB8AC3E}">
        <p14:creationId xmlns:p14="http://schemas.microsoft.com/office/powerpoint/2010/main" val="18802245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dirty="0" smtClean="0"/>
              <a:t>	</a:t>
            </a:r>
            <a:r>
              <a:rPr lang="en-US" dirty="0"/>
              <a:t>Flow Control </a:t>
            </a:r>
            <a:r>
              <a:rPr lang="en-US" dirty="0" err="1"/>
              <a:t>Cont</a:t>
            </a:r>
            <a:r>
              <a:rPr lang="en-US" dirty="0"/>
              <a:t>…</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71463" y="1340768"/>
            <a:ext cx="5545634" cy="4257675"/>
          </a:xfrm>
          <a:prstGeom prst="rect">
            <a:avLst/>
          </a:prstGeom>
        </p:spPr>
      </p:pic>
      <p:pic>
        <p:nvPicPr>
          <p:cNvPr id="3" name="Picture 2"/>
          <p:cNvPicPr>
            <a:picLocks noChangeAspect="1"/>
          </p:cNvPicPr>
          <p:nvPr/>
        </p:nvPicPr>
        <p:blipFill>
          <a:blip r:embed="rId4"/>
          <a:stretch>
            <a:fillRect/>
          </a:stretch>
        </p:blipFill>
        <p:spPr>
          <a:xfrm>
            <a:off x="5851759" y="1340768"/>
            <a:ext cx="3637745" cy="3744416"/>
          </a:xfrm>
          <a:prstGeom prst="rect">
            <a:avLst/>
          </a:prstGeom>
        </p:spPr>
      </p:pic>
    </p:spTree>
    <p:extLst>
      <p:ext uri="{BB962C8B-B14F-4D97-AF65-F5344CB8AC3E}">
        <p14:creationId xmlns:p14="http://schemas.microsoft.com/office/powerpoint/2010/main" val="192258137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 keyword</a:t>
            </a:r>
            <a:endParaRPr lang="en-US" dirty="0"/>
          </a:p>
        </p:txBody>
      </p:sp>
      <p:pic>
        <p:nvPicPr>
          <p:cNvPr id="7" name="Content Placeholder 6"/>
          <p:cNvPicPr>
            <a:picLocks noGrp="1" noChangeAspect="1"/>
          </p:cNvPicPr>
          <p:nvPr>
            <p:ph idx="1"/>
          </p:nvPr>
        </p:nvPicPr>
        <p:blipFill>
          <a:blip r:embed="rId2"/>
          <a:stretch>
            <a:fillRect/>
          </a:stretch>
        </p:blipFill>
        <p:spPr>
          <a:xfrm>
            <a:off x="272480" y="1484784"/>
            <a:ext cx="4176464" cy="432048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72</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4376937" y="1436193"/>
            <a:ext cx="5184576" cy="4696941"/>
          </a:xfrm>
          <a:prstGeom prst="rect">
            <a:avLst/>
          </a:prstGeom>
        </p:spPr>
      </p:pic>
    </p:spTree>
    <p:extLst>
      <p:ext uri="{BB962C8B-B14F-4D97-AF65-F5344CB8AC3E}">
        <p14:creationId xmlns:p14="http://schemas.microsoft.com/office/powerpoint/2010/main" val="41181383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314325" y="1188034"/>
            <a:ext cx="9277350" cy="4114800"/>
          </a:xfrm>
          <a:prstGeom prst="rect">
            <a:avLst/>
          </a:prstGeom>
        </p:spPr>
      </p:pic>
    </p:spTree>
    <p:extLst>
      <p:ext uri="{BB962C8B-B14F-4D97-AF65-F5344CB8AC3E}">
        <p14:creationId xmlns:p14="http://schemas.microsoft.com/office/powerpoint/2010/main" val="21809627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Function </a:t>
            </a:r>
            <a:r>
              <a:rPr lang="en-US" sz="3200" dirty="0" err="1" smtClean="0"/>
              <a:t>Cont</a:t>
            </a:r>
            <a:r>
              <a:rPr lang="en-US" sz="3200" dirty="0" smtClean="0"/>
              <a: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3" name="Rectangle 2"/>
          <p:cNvSpPr/>
          <p:nvPr/>
        </p:nvSpPr>
        <p:spPr>
          <a:xfrm>
            <a:off x="236476" y="1188000"/>
            <a:ext cx="9433048" cy="5509200"/>
          </a:xfrm>
          <a:prstGeom prst="rect">
            <a:avLst/>
          </a:prstGeom>
        </p:spPr>
        <p:txBody>
          <a:bodyPr wrap="square">
            <a:spAutoFit/>
          </a:bodyPr>
          <a:lstStyle/>
          <a:p>
            <a:pPr marL="342900" indent="-342900">
              <a:buFont typeface="Arial" panose="020B0604020202020204" pitchFamily="34" charset="0"/>
              <a:buChar char="•"/>
            </a:pPr>
            <a:r>
              <a:rPr lang="en-US" sz="2200" dirty="0"/>
              <a:t>A Function is set of instruction that is used to perform a single repeated operation</a:t>
            </a:r>
          </a:p>
          <a:p>
            <a:pPr marL="342900" indent="-342900">
              <a:buFont typeface="Arial" panose="020B0604020202020204" pitchFamily="34" charset="0"/>
              <a:buChar char="•"/>
            </a:pPr>
            <a:r>
              <a:rPr lang="en-US" sz="2200" dirty="0"/>
              <a:t>Functions are:</a:t>
            </a:r>
          </a:p>
          <a:p>
            <a:pPr lvl="1" indent="0">
              <a:buNone/>
            </a:pPr>
            <a:r>
              <a:rPr lang="en-US" sz="2200" dirty="0"/>
              <a:t>	 &gt; Organized</a:t>
            </a:r>
            <a:br>
              <a:rPr lang="en-US" sz="2200" dirty="0"/>
            </a:br>
            <a:r>
              <a:rPr lang="en-US" sz="2200" dirty="0"/>
              <a:t>	 &gt; Re-usable</a:t>
            </a:r>
          </a:p>
          <a:p>
            <a:pPr lvl="1" indent="0">
              <a:buNone/>
            </a:pPr>
            <a:r>
              <a:rPr lang="en-US" sz="2200" dirty="0"/>
              <a:t>	 &gt; Modularized</a:t>
            </a:r>
          </a:p>
          <a:p>
            <a:pPr marL="342900" indent="-342900">
              <a:buFont typeface="Arial" panose="020B0604020202020204" pitchFamily="34" charset="0"/>
              <a:buChar char="•"/>
            </a:pPr>
            <a:r>
              <a:rPr lang="en-US" sz="2200" dirty="0"/>
              <a:t>Python has built in functions like print(),input(),</a:t>
            </a:r>
            <a:r>
              <a:rPr lang="en-US" sz="2200" dirty="0" err="1"/>
              <a:t>int</a:t>
            </a:r>
            <a:r>
              <a:rPr lang="en-US" sz="2200" dirty="0"/>
              <a:t>(),</a:t>
            </a:r>
            <a:r>
              <a:rPr lang="en-US" sz="2200" dirty="0" err="1"/>
              <a:t>len</a:t>
            </a:r>
            <a:r>
              <a:rPr lang="en-US" sz="2200" dirty="0"/>
              <a:t>(), etc. but you can also create your own functions</a:t>
            </a:r>
          </a:p>
          <a:p>
            <a:pPr marL="342900" indent="-342900">
              <a:buFont typeface="Arial" panose="020B0604020202020204" pitchFamily="34" charset="0"/>
              <a:buChar char="•"/>
            </a:pPr>
            <a:r>
              <a:rPr lang="en-US" sz="2200" dirty="0"/>
              <a:t>There functions are called </a:t>
            </a:r>
            <a:r>
              <a:rPr lang="en-US" sz="2200" dirty="0">
                <a:solidFill>
                  <a:srgbClr val="0070C0"/>
                </a:solidFill>
              </a:rPr>
              <a:t>user-defined Functions</a:t>
            </a:r>
            <a:r>
              <a:rPr lang="en-US" sz="2200" dirty="0"/>
              <a:t> </a:t>
            </a:r>
          </a:p>
          <a:p>
            <a:r>
              <a:rPr lang="en-US" sz="2200" dirty="0"/>
              <a:t> Syntax:</a:t>
            </a:r>
          </a:p>
          <a:p>
            <a:r>
              <a:rPr lang="en-US" sz="2200" dirty="0"/>
              <a:t>	</a:t>
            </a:r>
            <a:r>
              <a:rPr lang="en-US" sz="2200" dirty="0" err="1">
                <a:solidFill>
                  <a:srgbClr val="002060"/>
                </a:solidFill>
              </a:rPr>
              <a:t>def</a:t>
            </a:r>
            <a:r>
              <a:rPr lang="en-US" sz="2200" dirty="0">
                <a:solidFill>
                  <a:srgbClr val="002060"/>
                </a:solidFill>
              </a:rPr>
              <a:t> </a:t>
            </a:r>
            <a:r>
              <a:rPr lang="en-US" sz="2200" dirty="0"/>
              <a:t>name(param1, param2 …….</a:t>
            </a:r>
            <a:r>
              <a:rPr lang="en-US" sz="2200" dirty="0" err="1"/>
              <a:t>paramN</a:t>
            </a:r>
            <a:r>
              <a:rPr lang="en-US" sz="2200" dirty="0"/>
              <a:t>):</a:t>
            </a:r>
          </a:p>
          <a:p>
            <a:r>
              <a:rPr lang="en-US" sz="2200" dirty="0"/>
              <a:t>		Statements…</a:t>
            </a:r>
            <a:br>
              <a:rPr lang="en-US" sz="2200" dirty="0"/>
            </a:br>
            <a:r>
              <a:rPr lang="en-US" sz="2200" dirty="0"/>
              <a:t>		</a:t>
            </a:r>
            <a:r>
              <a:rPr lang="en-US" sz="2200" dirty="0">
                <a:solidFill>
                  <a:srgbClr val="002060"/>
                </a:solidFill>
              </a:rPr>
              <a:t>return</a:t>
            </a:r>
            <a:r>
              <a:rPr lang="en-US" sz="2200" dirty="0"/>
              <a:t> [ expression ]</a:t>
            </a:r>
          </a:p>
          <a:p>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28710935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Defining </a:t>
            </a:r>
            <a:r>
              <a:rPr lang="en-IN" sz="3200" dirty="0"/>
              <a:t>and calling a 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6" name="Picture 5"/>
          <p:cNvPicPr>
            <a:picLocks noChangeAspect="1"/>
          </p:cNvPicPr>
          <p:nvPr/>
        </p:nvPicPr>
        <p:blipFill>
          <a:blip r:embed="rId3"/>
          <a:stretch>
            <a:fillRect/>
          </a:stretch>
        </p:blipFill>
        <p:spPr>
          <a:xfrm>
            <a:off x="200472" y="1188000"/>
            <a:ext cx="9505056" cy="5009719"/>
          </a:xfrm>
          <a:prstGeom prst="rect">
            <a:avLst/>
          </a:prstGeom>
        </p:spPr>
      </p:pic>
    </p:spTree>
    <p:extLst>
      <p:ext uri="{BB962C8B-B14F-4D97-AF65-F5344CB8AC3E}">
        <p14:creationId xmlns:p14="http://schemas.microsoft.com/office/powerpoint/2010/main" val="9820425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&amp; ‘Return’ value from function…</a:t>
            </a:r>
            <a:endParaRPr lang="en-US" dirty="0"/>
          </a:p>
        </p:txBody>
      </p:sp>
      <p:pic>
        <p:nvPicPr>
          <p:cNvPr id="7" name="Content Placeholder 6"/>
          <p:cNvPicPr>
            <a:picLocks noGrp="1" noChangeAspect="1"/>
          </p:cNvPicPr>
          <p:nvPr>
            <p:ph idx="1"/>
          </p:nvPr>
        </p:nvPicPr>
        <p:blipFill>
          <a:blip r:embed="rId2"/>
          <a:stretch>
            <a:fillRect/>
          </a:stretch>
        </p:blipFill>
        <p:spPr>
          <a:xfrm>
            <a:off x="56456" y="1340768"/>
            <a:ext cx="5048250" cy="2028825"/>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1" y="3550536"/>
            <a:ext cx="5104706" cy="2638425"/>
          </a:xfrm>
          <a:prstGeom prst="rect">
            <a:avLst/>
          </a:prstGeom>
        </p:spPr>
      </p:pic>
      <p:pic>
        <p:nvPicPr>
          <p:cNvPr id="9" name="Picture 8"/>
          <p:cNvPicPr>
            <a:picLocks noChangeAspect="1"/>
          </p:cNvPicPr>
          <p:nvPr/>
        </p:nvPicPr>
        <p:blipFill>
          <a:blip r:embed="rId4"/>
          <a:stretch>
            <a:fillRect/>
          </a:stretch>
        </p:blipFill>
        <p:spPr>
          <a:xfrm>
            <a:off x="5108506" y="1340768"/>
            <a:ext cx="4741038" cy="3528392"/>
          </a:xfrm>
          <a:prstGeom prst="rect">
            <a:avLst/>
          </a:prstGeom>
        </p:spPr>
      </p:pic>
    </p:spTree>
    <p:extLst>
      <p:ext uri="{BB962C8B-B14F-4D97-AF65-F5344CB8AC3E}">
        <p14:creationId xmlns:p14="http://schemas.microsoft.com/office/powerpoint/2010/main" val="21435492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Returning multiple values from a function</a:t>
            </a:r>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77</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8" name="Content Placeholder 7"/>
          <p:cNvSpPr>
            <a:spLocks noGrp="1"/>
          </p:cNvSpPr>
          <p:nvPr>
            <p:ph idx="1"/>
          </p:nvPr>
        </p:nvSpPr>
        <p:spPr/>
        <p:txBody>
          <a:bodyPr/>
          <a:lstStyle/>
          <a:p>
            <a:endParaRPr lang="en-US" dirty="0"/>
          </a:p>
        </p:txBody>
      </p:sp>
      <p:pic>
        <p:nvPicPr>
          <p:cNvPr id="9" name="Picture 8"/>
          <p:cNvPicPr>
            <a:picLocks noChangeAspect="1"/>
          </p:cNvPicPr>
          <p:nvPr/>
        </p:nvPicPr>
        <p:blipFill>
          <a:blip r:embed="rId2"/>
          <a:stretch>
            <a:fillRect/>
          </a:stretch>
        </p:blipFill>
        <p:spPr>
          <a:xfrm>
            <a:off x="200472" y="1462879"/>
            <a:ext cx="5838825" cy="4270377"/>
          </a:xfrm>
          <a:prstGeom prst="rect">
            <a:avLst/>
          </a:prstGeom>
        </p:spPr>
      </p:pic>
    </p:spTree>
    <p:extLst>
      <p:ext uri="{BB962C8B-B14F-4D97-AF65-F5344CB8AC3E}">
        <p14:creationId xmlns:p14="http://schemas.microsoft.com/office/powerpoint/2010/main" val="29103201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Self-Notes (Logical Diagram)</a:t>
            </a:r>
            <a:endParaRPr lang="en-US" dirty="0"/>
          </a:p>
        </p:txBody>
      </p:sp>
      <p:pic>
        <p:nvPicPr>
          <p:cNvPr id="7" name="Content Placeholder 6"/>
          <p:cNvPicPr>
            <a:picLocks noGrp="1" noChangeAspect="1"/>
          </p:cNvPicPr>
          <p:nvPr>
            <p:ph idx="1"/>
          </p:nvPr>
        </p:nvPicPr>
        <p:blipFill>
          <a:blip r:embed="rId2"/>
          <a:stretch>
            <a:fillRect/>
          </a:stretch>
        </p:blipFill>
        <p:spPr>
          <a:xfrm>
            <a:off x="776536" y="1268760"/>
            <a:ext cx="7105401" cy="4216053"/>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78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2037490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Function </a:t>
            </a:r>
            <a:r>
              <a:rPr lang="en-IN" sz="3200" dirty="0"/>
              <a:t>(Local and Global Variable):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sz="1800" dirty="0" smtClean="0"/>
              <a:t>Local Variables:</a:t>
            </a:r>
          </a:p>
          <a:p>
            <a:pPr marL="1085761" lvl="1" indent="-342900">
              <a:buFont typeface="Wingdings" panose="05000000000000000000" pitchFamily="2" charset="2"/>
              <a:buChar char="Ø"/>
            </a:pPr>
            <a:r>
              <a:rPr lang="en-US" sz="1800" dirty="0" smtClean="0"/>
              <a:t>The variable defined within the function has a local scope and hence they are called local variables.</a:t>
            </a:r>
          </a:p>
          <a:p>
            <a:pPr marL="1085761" lvl="1" indent="-342900">
              <a:buFont typeface="Wingdings" panose="05000000000000000000" pitchFamily="2" charset="2"/>
              <a:buChar char="Ø"/>
            </a:pPr>
            <a:r>
              <a:rPr lang="en-US" sz="1800" dirty="0" smtClean="0"/>
              <a:t>Local scope means they can be accessed within the function only</a:t>
            </a:r>
          </a:p>
          <a:p>
            <a:pPr marL="1085761" lvl="1" indent="-342900">
              <a:buFont typeface="Wingdings" panose="05000000000000000000" pitchFamily="2" charset="2"/>
              <a:buChar char="Ø"/>
            </a:pPr>
            <a:r>
              <a:rPr lang="en-US" sz="1800" dirty="0" smtClean="0"/>
              <a:t>They appear when the function is called and disappear when the function exits</a:t>
            </a:r>
          </a:p>
          <a:p>
            <a:pPr marL="342900" indent="-342900">
              <a:buFont typeface="Arial" panose="020B0604020202020204" pitchFamily="34" charset="0"/>
              <a:buChar char="•"/>
            </a:pPr>
            <a:r>
              <a:rPr lang="en-US" sz="1800" dirty="0" smtClean="0"/>
              <a:t>Global Variables:</a:t>
            </a:r>
          </a:p>
          <a:p>
            <a:pPr marL="1085761" lvl="1" indent="-342900">
              <a:buFont typeface="Wingdings" panose="05000000000000000000" pitchFamily="2" charset="2"/>
              <a:buChar char="Ø"/>
            </a:pPr>
            <a:r>
              <a:rPr lang="en-US" sz="1800" dirty="0" smtClean="0"/>
              <a:t>The variable defined outside the function has a global scope and hence they are called global variables.</a:t>
            </a:r>
          </a:p>
          <a:p>
            <a:pPr marL="1085761" lvl="1" indent="-342900">
              <a:buFont typeface="Wingdings" panose="05000000000000000000" pitchFamily="2" charset="2"/>
              <a:buChar char="Ø"/>
            </a:pPr>
            <a:r>
              <a:rPr lang="en-US" sz="1800" dirty="0" smtClean="0"/>
              <a:t>Global scope means they can be accessed within the function as well as outside the function</a:t>
            </a:r>
          </a:p>
          <a:p>
            <a:pPr marL="1085761" lvl="1" indent="-342900">
              <a:buFont typeface="Wingdings" panose="05000000000000000000" pitchFamily="2" charset="2"/>
              <a:buChar char="Ø"/>
            </a:pPr>
            <a:r>
              <a:rPr lang="en-US" sz="1800" dirty="0" smtClean="0"/>
              <a:t>The value of the global variable can be used by referring as global inside a function</a:t>
            </a:r>
            <a:endParaRPr lang="en-US" sz="1800" dirty="0"/>
          </a:p>
        </p:txBody>
      </p:sp>
      <p:pic>
        <p:nvPicPr>
          <p:cNvPr id="8" name="Picture 7"/>
          <p:cNvPicPr>
            <a:picLocks noChangeAspect="1"/>
          </p:cNvPicPr>
          <p:nvPr/>
        </p:nvPicPr>
        <p:blipFill>
          <a:blip r:embed="rId3"/>
          <a:stretch>
            <a:fillRect/>
          </a:stretch>
        </p:blipFill>
        <p:spPr>
          <a:xfrm>
            <a:off x="128465" y="4845685"/>
            <a:ext cx="9649072" cy="1375682"/>
          </a:xfrm>
          <a:prstGeom prst="rect">
            <a:avLst/>
          </a:prstGeom>
        </p:spPr>
      </p:pic>
    </p:spTree>
    <p:extLst>
      <p:ext uri="{BB962C8B-B14F-4D97-AF65-F5344CB8AC3E}">
        <p14:creationId xmlns:p14="http://schemas.microsoft.com/office/powerpoint/2010/main" val="406158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5">
                                            <p:txEl>
                                              <p:pRg st="2" end="2"/>
                                            </p:txEl>
                                          </p:spTgt>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p:cTn id="25"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27"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28" dur="10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 calcmode="lin" valueType="num">
                                      <p:cBhvr>
                                        <p:cTn id="33" dur="10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5">
                                            <p:txEl>
                                              <p:pRg st="4" end="4"/>
                                            </p:txEl>
                                          </p:spTgt>
                                        </p:tgtEl>
                                        <p:attrNameLst>
                                          <p:attrName>style.rotation</p:attrName>
                                        </p:attrNameLst>
                                      </p:cBhvr>
                                      <p:tavLst>
                                        <p:tav tm="0">
                                          <p:val>
                                            <p:fltVal val="90"/>
                                          </p:val>
                                        </p:tav>
                                        <p:tav tm="100000">
                                          <p:val>
                                            <p:fltVal val="0"/>
                                          </p:val>
                                        </p:tav>
                                      </p:tavLst>
                                    </p:anim>
                                    <p:animEffect transition="in" filter="fade">
                                      <p:cBhvr>
                                        <p:cTn id="36" dur="1000"/>
                                        <p:tgtEl>
                                          <p:spTgt spid="5">
                                            <p:txEl>
                                              <p:pRg st="4" end="4"/>
                                            </p:txEl>
                                          </p:spTgt>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 calcmode="lin" valueType="num">
                                      <p:cBhvr>
                                        <p:cTn id="39"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5">
                                            <p:txEl>
                                              <p:pRg st="5" end="5"/>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5">
                                            <p:txEl>
                                              <p:pRg st="6" end="6"/>
                                            </p:txEl>
                                          </p:spTgt>
                                        </p:tgtEl>
                                        <p:attrNameLst>
                                          <p:attrName>style.visibility</p:attrName>
                                        </p:attrNameLst>
                                      </p:cBhvr>
                                      <p:to>
                                        <p:strVal val="visible"/>
                                      </p:to>
                                    </p:set>
                                    <p:anim calcmode="lin" valueType="num">
                                      <p:cBhvr>
                                        <p:cTn id="45" dur="1000" fill="hold"/>
                                        <p:tgtEl>
                                          <p:spTgt spid="5">
                                            <p:txEl>
                                              <p:pRg st="6" end="6"/>
                                            </p:txEl>
                                          </p:spTgt>
                                        </p:tgtEl>
                                        <p:attrNameLst>
                                          <p:attrName>ppt_w</p:attrName>
                                        </p:attrNameLst>
                                      </p:cBhvr>
                                      <p:tavLst>
                                        <p:tav tm="0">
                                          <p:val>
                                            <p:fltVal val="0"/>
                                          </p:val>
                                        </p:tav>
                                        <p:tav tm="100000">
                                          <p:val>
                                            <p:strVal val="#ppt_w"/>
                                          </p:val>
                                        </p:tav>
                                      </p:tavLst>
                                    </p:anim>
                                    <p:anim calcmode="lin" valueType="num">
                                      <p:cBhvr>
                                        <p:cTn id="46" dur="1000" fill="hold"/>
                                        <p:tgtEl>
                                          <p:spTgt spid="5">
                                            <p:txEl>
                                              <p:pRg st="6" end="6"/>
                                            </p:txEl>
                                          </p:spTgt>
                                        </p:tgtEl>
                                        <p:attrNameLst>
                                          <p:attrName>ppt_h</p:attrName>
                                        </p:attrNameLst>
                                      </p:cBhvr>
                                      <p:tavLst>
                                        <p:tav tm="0">
                                          <p:val>
                                            <p:fltVal val="0"/>
                                          </p:val>
                                        </p:tav>
                                        <p:tav tm="100000">
                                          <p:val>
                                            <p:strVal val="#ppt_h"/>
                                          </p:val>
                                        </p:tav>
                                      </p:tavLst>
                                    </p:anim>
                                    <p:anim calcmode="lin" valueType="num">
                                      <p:cBhvr>
                                        <p:cTn id="47" dur="1000" fill="hold"/>
                                        <p:tgtEl>
                                          <p:spTgt spid="5">
                                            <p:txEl>
                                              <p:pRg st="6" end="6"/>
                                            </p:txEl>
                                          </p:spTgt>
                                        </p:tgtEl>
                                        <p:attrNameLst>
                                          <p:attrName>style.rotation</p:attrName>
                                        </p:attrNameLst>
                                      </p:cBhvr>
                                      <p:tavLst>
                                        <p:tav tm="0">
                                          <p:val>
                                            <p:fltVal val="90"/>
                                          </p:val>
                                        </p:tav>
                                        <p:tav tm="100000">
                                          <p:val>
                                            <p:fltVal val="0"/>
                                          </p:val>
                                        </p:tav>
                                      </p:tavLst>
                                    </p:anim>
                                    <p:animEffect transition="in" filter="fade">
                                      <p:cBhvr>
                                        <p:cTn id="48" dur="1000"/>
                                        <p:tgtEl>
                                          <p:spTgt spid="5">
                                            <p:txEl>
                                              <p:pRg st="6" end="6"/>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anim calcmode="lin" valueType="num">
                                      <p:cBhvr>
                                        <p:cTn id="51" dur="1000" fill="hold"/>
                                        <p:tgtEl>
                                          <p:spTgt spid="5">
                                            <p:txEl>
                                              <p:pRg st="7" end="7"/>
                                            </p:txEl>
                                          </p:spTgt>
                                        </p:tgtEl>
                                        <p:attrNameLst>
                                          <p:attrName>ppt_w</p:attrName>
                                        </p:attrNameLst>
                                      </p:cBhvr>
                                      <p:tavLst>
                                        <p:tav tm="0">
                                          <p:val>
                                            <p:fltVal val="0"/>
                                          </p:val>
                                        </p:tav>
                                        <p:tav tm="100000">
                                          <p:val>
                                            <p:strVal val="#ppt_w"/>
                                          </p:val>
                                        </p:tav>
                                      </p:tavLst>
                                    </p:anim>
                                    <p:anim calcmode="lin" valueType="num">
                                      <p:cBhvr>
                                        <p:cTn id="52" dur="1000" fill="hold"/>
                                        <p:tgtEl>
                                          <p:spTgt spid="5">
                                            <p:txEl>
                                              <p:pRg st="7" end="7"/>
                                            </p:txEl>
                                          </p:spTgt>
                                        </p:tgtEl>
                                        <p:attrNameLst>
                                          <p:attrName>ppt_h</p:attrName>
                                        </p:attrNameLst>
                                      </p:cBhvr>
                                      <p:tavLst>
                                        <p:tav tm="0">
                                          <p:val>
                                            <p:fltVal val="0"/>
                                          </p:val>
                                        </p:tav>
                                        <p:tav tm="100000">
                                          <p:val>
                                            <p:strVal val="#ppt_h"/>
                                          </p:val>
                                        </p:tav>
                                      </p:tavLst>
                                    </p:anim>
                                    <p:anim calcmode="lin" valueType="num">
                                      <p:cBhvr>
                                        <p:cTn id="53" dur="1000" fill="hold"/>
                                        <p:tgtEl>
                                          <p:spTgt spid="5">
                                            <p:txEl>
                                              <p:pRg st="7" end="7"/>
                                            </p:txEl>
                                          </p:spTgt>
                                        </p:tgtEl>
                                        <p:attrNameLst>
                                          <p:attrName>style.rotation</p:attrName>
                                        </p:attrNameLst>
                                      </p:cBhvr>
                                      <p:tavLst>
                                        <p:tav tm="0">
                                          <p:val>
                                            <p:fltVal val="90"/>
                                          </p:val>
                                        </p:tav>
                                        <p:tav tm="100000">
                                          <p:val>
                                            <p:fltVal val="0"/>
                                          </p:val>
                                        </p:tav>
                                      </p:tavLst>
                                    </p:anim>
                                    <p:animEffect transition="in" filter="fade">
                                      <p:cBhvr>
                                        <p:cTn id="54" dur="10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66" y="401981"/>
            <a:ext cx="8543925" cy="1077020"/>
          </a:xfrm>
        </p:spPr>
        <p:txBody>
          <a:bodyPr/>
          <a:lstStyle/>
          <a:p>
            <a:r>
              <a:rPr lang="en-US" dirty="0" smtClean="0"/>
              <a:t>Go to: </a:t>
            </a:r>
            <a:r>
              <a:rPr lang="en-US" dirty="0" smtClean="0">
                <a:hlinkClick r:id="rId2"/>
              </a:rPr>
              <a:t>https://www.python.org/downloads/</a:t>
            </a:r>
            <a:r>
              <a:rPr lang="en-US" dirty="0" smtClean="0"/>
              <a:t>  </a:t>
            </a:r>
            <a:endParaRPr lang="en-US" dirty="0"/>
          </a:p>
        </p:txBody>
      </p:sp>
      <p:sp>
        <p:nvSpPr>
          <p:cNvPr id="5" name="TextBox 4"/>
          <p:cNvSpPr txBox="1"/>
          <p:nvPr/>
        </p:nvSpPr>
        <p:spPr>
          <a:xfrm>
            <a:off x="836655" y="2798162"/>
            <a:ext cx="1773709" cy="1200329"/>
          </a:xfrm>
          <a:prstGeom prst="rect">
            <a:avLst/>
          </a:prstGeom>
          <a:noFill/>
          <a:ln>
            <a:noFill/>
          </a:ln>
        </p:spPr>
        <p:txBody>
          <a:bodyPr wrap="square" rtlCol="0">
            <a:spAutoFit/>
          </a:bodyPr>
          <a:lstStyle/>
          <a:p>
            <a:pPr algn="ctr"/>
            <a:r>
              <a:rPr lang="en-US" dirty="0" smtClean="0">
                <a:solidFill>
                  <a:srgbClr val="FFFF00"/>
                </a:solidFill>
              </a:rPr>
              <a:t>Click the “Download Python 3.4.3 Button”</a:t>
            </a:r>
            <a:endParaRPr lang="en-US" dirty="0">
              <a:solidFill>
                <a:srgbClr val="FFFF00"/>
              </a:solidFill>
            </a:endParaRPr>
          </a:p>
        </p:txBody>
      </p:sp>
      <p:sp>
        <p:nvSpPr>
          <p:cNvPr id="7" name="Rectangle 6"/>
          <p:cNvSpPr/>
          <p:nvPr/>
        </p:nvSpPr>
        <p:spPr>
          <a:xfrm>
            <a:off x="2736056" y="2914651"/>
            <a:ext cx="857250" cy="25717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www.ics.uci.edu/~pattis/common/handouts/pythoneclipsejava/images/python/pythondownloadp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25" y="1340768"/>
            <a:ext cx="728662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77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(Local vs Global)</a:t>
            </a:r>
            <a:endParaRPr lang="en-US" dirty="0"/>
          </a:p>
        </p:txBody>
      </p:sp>
      <p:pic>
        <p:nvPicPr>
          <p:cNvPr id="7" name="Content Placeholder 6"/>
          <p:cNvPicPr>
            <a:picLocks noGrp="1" noChangeAspect="1"/>
          </p:cNvPicPr>
          <p:nvPr>
            <p:ph idx="1"/>
          </p:nvPr>
        </p:nvPicPr>
        <p:blipFill>
          <a:blip r:embed="rId2"/>
          <a:stretch>
            <a:fillRect/>
          </a:stretch>
        </p:blipFill>
        <p:spPr>
          <a:xfrm>
            <a:off x="272480" y="1556792"/>
            <a:ext cx="3312368" cy="4392488"/>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80</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pic>
        <p:nvPicPr>
          <p:cNvPr id="8" name="Picture 7"/>
          <p:cNvPicPr>
            <a:picLocks noChangeAspect="1"/>
          </p:cNvPicPr>
          <p:nvPr/>
        </p:nvPicPr>
        <p:blipFill>
          <a:blip r:embed="rId3"/>
          <a:stretch>
            <a:fillRect/>
          </a:stretch>
        </p:blipFill>
        <p:spPr>
          <a:xfrm>
            <a:off x="3440832" y="1700808"/>
            <a:ext cx="3384376" cy="4104456"/>
          </a:xfrm>
          <a:prstGeom prst="rect">
            <a:avLst/>
          </a:prstGeom>
        </p:spPr>
      </p:pic>
      <p:pic>
        <p:nvPicPr>
          <p:cNvPr id="9" name="Picture 8"/>
          <p:cNvPicPr>
            <a:picLocks noChangeAspect="1"/>
          </p:cNvPicPr>
          <p:nvPr/>
        </p:nvPicPr>
        <p:blipFill>
          <a:blip r:embed="rId4"/>
          <a:stretch>
            <a:fillRect/>
          </a:stretch>
        </p:blipFill>
        <p:spPr>
          <a:xfrm>
            <a:off x="6856407" y="1700808"/>
            <a:ext cx="2771775" cy="4104456"/>
          </a:xfrm>
          <a:prstGeom prst="rect">
            <a:avLst/>
          </a:prstGeom>
        </p:spPr>
      </p:pic>
    </p:spTree>
    <p:extLst>
      <p:ext uri="{BB962C8B-B14F-4D97-AF65-F5344CB8AC3E}">
        <p14:creationId xmlns:p14="http://schemas.microsoft.com/office/powerpoint/2010/main" val="2559266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Various </a:t>
            </a:r>
            <a:r>
              <a:rPr lang="en-IN" sz="3200" dirty="0"/>
              <a:t>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It is possible to define a function with a variable number of argument</a:t>
            </a:r>
          </a:p>
          <a:p>
            <a:pPr marL="342900" indent="-342900">
              <a:buFont typeface="Arial" panose="020B0604020202020204" pitchFamily="34" charset="0"/>
              <a:buChar char="•"/>
            </a:pPr>
            <a:r>
              <a:rPr lang="en-US" dirty="0"/>
              <a:t>You can call a function by using the following arguments:</a:t>
            </a:r>
          </a:p>
          <a:p>
            <a:pPr marL="342900" indent="-342900">
              <a:buFont typeface="Arial" panose="020B0604020202020204" pitchFamily="34" charset="0"/>
              <a:buChar char="•"/>
            </a:pPr>
            <a:r>
              <a:rPr lang="en-US" dirty="0">
                <a:solidFill>
                  <a:srgbClr val="0070C0"/>
                </a:solidFill>
              </a:rPr>
              <a:t>Position Argument</a:t>
            </a:r>
            <a:r>
              <a:rPr lang="en-US" dirty="0"/>
              <a:t> -&gt; Arguments passed should match the function parameter from left to right</a:t>
            </a:r>
          </a:p>
          <a:p>
            <a:pPr marL="1085761" lvl="1" indent="-342900"/>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solidFill>
                  <a:srgbClr val="0070C0"/>
                </a:solidFill>
              </a:rPr>
              <a:t/>
            </a:r>
            <a:br>
              <a:rPr lang="en-US" dirty="0">
                <a:solidFill>
                  <a:srgbClr val="0070C0"/>
                </a:solidFill>
              </a:rPr>
            </a:br>
            <a:r>
              <a:rPr lang="en-US" dirty="0">
                <a:solidFill>
                  <a:srgbClr val="0070C0"/>
                </a:solidFill>
              </a:rPr>
              <a:t>Default Argument</a:t>
            </a:r>
            <a:r>
              <a:rPr lang="en-US" dirty="0"/>
              <a:t> </a:t>
            </a:r>
            <a:r>
              <a:rPr lang="en-US" dirty="0">
                <a:solidFill>
                  <a:srgbClr val="0070C0"/>
                </a:solidFill>
              </a:rPr>
              <a:t>Values -</a:t>
            </a:r>
            <a:r>
              <a:rPr lang="en-US" dirty="0"/>
              <a:t>&gt; We can assign default value for arguments to receive if the call passes too few values</a:t>
            </a:r>
            <a:endParaRPr lang="en-US" dirty="0">
              <a:solidFill>
                <a:srgbClr val="0070C0"/>
              </a:solidFill>
            </a:endParaRPr>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1800" dirty="0"/>
          </a:p>
        </p:txBody>
      </p:sp>
      <p:pic>
        <p:nvPicPr>
          <p:cNvPr id="6" name="Picture 5"/>
          <p:cNvPicPr>
            <a:picLocks noChangeAspect="1"/>
          </p:cNvPicPr>
          <p:nvPr/>
        </p:nvPicPr>
        <p:blipFill>
          <a:blip r:embed="rId3"/>
          <a:stretch>
            <a:fillRect/>
          </a:stretch>
        </p:blipFill>
        <p:spPr>
          <a:xfrm>
            <a:off x="2864768" y="2996952"/>
            <a:ext cx="6120680" cy="1296144"/>
          </a:xfrm>
          <a:prstGeom prst="rect">
            <a:avLst/>
          </a:prstGeom>
        </p:spPr>
      </p:pic>
      <p:pic>
        <p:nvPicPr>
          <p:cNvPr id="9" name="Picture 8"/>
          <p:cNvPicPr>
            <a:picLocks noChangeAspect="1"/>
          </p:cNvPicPr>
          <p:nvPr/>
        </p:nvPicPr>
        <p:blipFill>
          <a:blip r:embed="rId4"/>
          <a:stretch>
            <a:fillRect/>
          </a:stretch>
        </p:blipFill>
        <p:spPr>
          <a:xfrm>
            <a:off x="2898668" y="4933633"/>
            <a:ext cx="6450425" cy="1417629"/>
          </a:xfrm>
          <a:prstGeom prst="rect">
            <a:avLst/>
          </a:prstGeom>
        </p:spPr>
      </p:pic>
    </p:spTree>
    <p:extLst>
      <p:ext uri="{BB962C8B-B14F-4D97-AF65-F5344CB8AC3E}">
        <p14:creationId xmlns:p14="http://schemas.microsoft.com/office/powerpoint/2010/main" val="231894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p:cTn id="15"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p:cTn id="23"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p:cTn id="31" dur="1000" fill="hold"/>
                                        <p:tgtEl>
                                          <p:spTgt spid="5">
                                            <p:txEl>
                                              <p:pRg st="5" end="5"/>
                                            </p:txEl>
                                          </p:spTgt>
                                        </p:tgtEl>
                                        <p:attrNameLst>
                                          <p:attrName>ppt_w</p:attrName>
                                        </p:attrNameLst>
                                      </p:cBhvr>
                                      <p:tavLst>
                                        <p:tav tm="0">
                                          <p:val>
                                            <p:fltVal val="0"/>
                                          </p:val>
                                        </p:tav>
                                        <p:tav tm="100000">
                                          <p:val>
                                            <p:strVal val="#ppt_w"/>
                                          </p:val>
                                        </p:tav>
                                      </p:tavLst>
                                    </p:anim>
                                    <p:anim calcmode="lin" valueType="num">
                                      <p:cBhvr>
                                        <p:cTn id="32" dur="1000" fill="hold"/>
                                        <p:tgtEl>
                                          <p:spTgt spid="5">
                                            <p:txEl>
                                              <p:pRg st="5" end="5"/>
                                            </p:txEl>
                                          </p:spTgt>
                                        </p:tgtEl>
                                        <p:attrNameLst>
                                          <p:attrName>ppt_h</p:attrName>
                                        </p:attrNameLst>
                                      </p:cBhvr>
                                      <p:tavLst>
                                        <p:tav tm="0">
                                          <p:val>
                                            <p:fltVal val="0"/>
                                          </p:val>
                                        </p:tav>
                                        <p:tav tm="100000">
                                          <p:val>
                                            <p:strVal val="#ppt_h"/>
                                          </p:val>
                                        </p:tav>
                                      </p:tavLst>
                                    </p:anim>
                                    <p:anim calcmode="lin" valueType="num">
                                      <p:cBhvr>
                                        <p:cTn id="33" dur="1000" fill="hold"/>
                                        <p:tgtEl>
                                          <p:spTgt spid="5">
                                            <p:txEl>
                                              <p:pRg st="5" end="5"/>
                                            </p:txEl>
                                          </p:spTgt>
                                        </p:tgtEl>
                                        <p:attrNameLst>
                                          <p:attrName>style.rotation</p:attrName>
                                        </p:attrNameLst>
                                      </p:cBhvr>
                                      <p:tavLst>
                                        <p:tav tm="0">
                                          <p:val>
                                            <p:fltVal val="90"/>
                                          </p:val>
                                        </p:tav>
                                        <p:tav tm="100000">
                                          <p:val>
                                            <p:fltVal val="0"/>
                                          </p:val>
                                        </p:tav>
                                      </p:tavLst>
                                    </p:anim>
                                    <p:animEffect transition="in" filter="fade">
                                      <p:cBhvr>
                                        <p:cTn id="34"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Various </a:t>
            </a:r>
            <a:r>
              <a:rPr lang="en-IN" sz="3200" dirty="0"/>
              <a:t>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rgbClr val="0070C0"/>
                </a:solidFill>
              </a:rPr>
              <a:t>Keyword Argument</a:t>
            </a:r>
            <a:r>
              <a:rPr lang="en-US" dirty="0"/>
              <a:t> -&gt; We can call a function by specifying the keyword argument in the form argument name = value</a:t>
            </a:r>
          </a:p>
          <a:p>
            <a:pPr marL="1085761" lvl="1" indent="-342900"/>
            <a:endParaRPr lang="en-US" dirty="0"/>
          </a:p>
          <a:p>
            <a:pPr marL="342900" indent="-342900">
              <a:buFont typeface="Arial" panose="020B0604020202020204" pitchFamily="34" charset="0"/>
              <a:buChar char="•"/>
            </a:pPr>
            <a:endParaRPr lang="en-US" dirty="0"/>
          </a:p>
          <a:p>
            <a:endParaRPr lang="en-US" dirty="0">
              <a:solidFill>
                <a:srgbClr val="0070C0"/>
              </a:solidFill>
            </a:endParaRPr>
          </a:p>
          <a:p>
            <a:endParaRPr lang="en-US" dirty="0">
              <a:solidFill>
                <a:srgbClr val="0070C0"/>
              </a:solidFill>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sz="1800" dirty="0"/>
          </a:p>
        </p:txBody>
      </p:sp>
      <p:pic>
        <p:nvPicPr>
          <p:cNvPr id="8" name="Picture 7"/>
          <p:cNvPicPr>
            <a:picLocks noChangeAspect="1"/>
          </p:cNvPicPr>
          <p:nvPr/>
        </p:nvPicPr>
        <p:blipFill>
          <a:blip r:embed="rId3"/>
          <a:stretch>
            <a:fillRect/>
          </a:stretch>
        </p:blipFill>
        <p:spPr>
          <a:xfrm>
            <a:off x="2691342" y="2380078"/>
            <a:ext cx="6486525" cy="1771650"/>
          </a:xfrm>
          <a:prstGeom prst="rect">
            <a:avLst/>
          </a:prstGeom>
        </p:spPr>
      </p:pic>
    </p:spTree>
    <p:extLst>
      <p:ext uri="{BB962C8B-B14F-4D97-AF65-F5344CB8AC3E}">
        <p14:creationId xmlns:p14="http://schemas.microsoft.com/office/powerpoint/2010/main" val="29361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Various </a:t>
            </a:r>
            <a:r>
              <a:rPr lang="en-IN" sz="3200" dirty="0"/>
              <a:t>Form of Function Arguments: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5" name="Content Placeholder 3"/>
          <p:cNvSpPr txBox="1">
            <a:spLocks/>
          </p:cNvSpPr>
          <p:nvPr/>
        </p:nvSpPr>
        <p:spPr>
          <a:xfrm>
            <a:off x="24147" y="980728"/>
            <a:ext cx="9505056" cy="4957011"/>
          </a:xfrm>
          <a:prstGeom prst="rect">
            <a:avLst/>
          </a:prstGeom>
        </p:spPr>
        <p:txBody>
          <a:bodyPr/>
          <a:lstStyle>
            <a:lvl1pPr marL="269875" indent="-269875" algn="l" defTabSz="714375" rtl="0" eaLnBrk="0" fontAlgn="base" hangingPunct="0">
              <a:spcBef>
                <a:spcPct val="20000"/>
              </a:spcBef>
              <a:spcAft>
                <a:spcPct val="0"/>
              </a:spcAft>
              <a:buClr>
                <a:schemeClr val="tx2"/>
              </a:buClr>
              <a:buFont typeface="Wingdings" pitchFamily="2" charset="2"/>
              <a:buChar char="§"/>
              <a:defRPr lang="fr-FR" sz="2400" kern="1200" dirty="0">
                <a:solidFill>
                  <a:schemeClr val="tx1"/>
                </a:solidFill>
                <a:latin typeface="+mn-lt"/>
                <a:ea typeface="+mn-ea"/>
                <a:cs typeface="+mn-cs"/>
              </a:defRPr>
            </a:lvl1pPr>
            <a:lvl2pPr marL="539750" indent="-166688" algn="l" defTabSz="714375" rtl="0" eaLnBrk="0" fontAlgn="base" hangingPunct="0">
              <a:spcBef>
                <a:spcPct val="20000"/>
              </a:spcBef>
              <a:spcAft>
                <a:spcPct val="0"/>
              </a:spcAft>
              <a:buClr>
                <a:schemeClr val="accent2"/>
              </a:buClr>
              <a:buFont typeface="Arial" charset="0"/>
              <a:buChar char="•"/>
              <a:defRPr lang="fr-FR" sz="2000" kern="1200" dirty="0">
                <a:solidFill>
                  <a:schemeClr val="tx1"/>
                </a:solidFill>
                <a:latin typeface="+mn-lt"/>
                <a:ea typeface="+mn-ea"/>
                <a:cs typeface="+mn-cs"/>
              </a:defRPr>
            </a:lvl2pPr>
            <a:lvl3pPr marL="717550" indent="-177800" algn="l" defTabSz="714375" rtl="0" eaLnBrk="0" fontAlgn="base" hangingPunct="0">
              <a:spcBef>
                <a:spcPct val="20000"/>
              </a:spcBef>
              <a:spcAft>
                <a:spcPct val="0"/>
              </a:spcAft>
              <a:buClr>
                <a:schemeClr val="accent1"/>
              </a:buClr>
              <a:buFont typeface="Courier New" pitchFamily="49" charset="0"/>
              <a:buChar char="o"/>
              <a:defRPr lang="fr-FR" kern="1200" dirty="0">
                <a:solidFill>
                  <a:schemeClr val="tx1"/>
                </a:solidFill>
                <a:latin typeface="+mn-lt"/>
                <a:ea typeface="+mn-ea"/>
                <a:cs typeface="+mn-cs"/>
              </a:defRPr>
            </a:lvl3pPr>
            <a:lvl4pPr marL="987425" indent="-176213" algn="l" defTabSz="714375" rtl="0" eaLnBrk="0" fontAlgn="base" hangingPunct="0">
              <a:spcBef>
                <a:spcPct val="20000"/>
              </a:spcBef>
              <a:spcAft>
                <a:spcPct val="0"/>
              </a:spcAft>
              <a:buClr>
                <a:srgbClr val="C8C500"/>
              </a:buClr>
              <a:buFont typeface="Arial" charset="0"/>
              <a:buChar char="–"/>
              <a:defRPr lang="fr-FR" sz="1600" kern="1200" dirty="0">
                <a:solidFill>
                  <a:schemeClr val="tx1"/>
                </a:solidFill>
                <a:latin typeface="+mn-lt"/>
                <a:ea typeface="+mn-ea"/>
                <a:cs typeface="+mn-cs"/>
              </a:defRPr>
            </a:lvl4pPr>
            <a:lvl5pPr marL="1257300" indent="-176213" algn="l" defTabSz="714375" rtl="0" eaLnBrk="0" fontAlgn="base" hangingPunct="0">
              <a:spcBef>
                <a:spcPct val="20000"/>
              </a:spcBef>
              <a:spcAft>
                <a:spcPct val="0"/>
              </a:spcAft>
              <a:buFont typeface="Arial" charset="0"/>
              <a:buChar char="»"/>
              <a:defRPr lang="en-US" sz="14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endParaRPr lang="en-US" sz="1800" dirty="0"/>
          </a:p>
        </p:txBody>
      </p:sp>
      <p:sp>
        <p:nvSpPr>
          <p:cNvPr id="3" name="Rectangle 2"/>
          <p:cNvSpPr/>
          <p:nvPr/>
        </p:nvSpPr>
        <p:spPr>
          <a:xfrm>
            <a:off x="308484" y="1188000"/>
            <a:ext cx="9289032" cy="4493538"/>
          </a:xfrm>
          <a:prstGeom prst="rect">
            <a:avLst/>
          </a:prstGeom>
        </p:spPr>
        <p:txBody>
          <a:bodyPr wrap="square">
            <a:spAutoFit/>
          </a:bodyPr>
          <a:lstStyle/>
          <a:p>
            <a:pPr marL="342900" indent="-342900">
              <a:buFont typeface="Arial" panose="020B0604020202020204" pitchFamily="34" charset="0"/>
              <a:buChar char="•"/>
            </a:pPr>
            <a:r>
              <a:rPr lang="en-US" sz="2200" dirty="0">
                <a:solidFill>
                  <a:srgbClr val="0070C0"/>
                </a:solidFill>
              </a:rPr>
              <a:t>Arbitrary Argument List </a:t>
            </a:r>
            <a:r>
              <a:rPr lang="en-US" sz="2200" dirty="0"/>
              <a:t> -&gt; You may need to process a function for more arguments than you specified while defining the function.</a:t>
            </a:r>
          </a:p>
          <a:p>
            <a:pPr marL="342900" indent="-342900">
              <a:buFont typeface="Arial" panose="020B0604020202020204" pitchFamily="34" charset="0"/>
              <a:buChar char="•"/>
            </a:pPr>
            <a:r>
              <a:rPr lang="en-US" sz="2200" dirty="0"/>
              <a:t>These arguments are not named in the function definition. They are used when you need to pass more arguments that you have specified while defining the function. To add an arbitrary argument in the function definition , start the variable name with </a:t>
            </a:r>
            <a:r>
              <a:rPr lang="en-US" sz="2200" dirty="0">
                <a:solidFill>
                  <a:srgbClr val="0070C0"/>
                </a:solidFill>
              </a:rPr>
              <a:t>*</a:t>
            </a:r>
            <a:r>
              <a:rPr lang="en-US" sz="2200" dirty="0"/>
              <a:t> or </a:t>
            </a:r>
            <a:r>
              <a:rPr lang="en-US" sz="2200" dirty="0">
                <a:solidFill>
                  <a:srgbClr val="0070C0"/>
                </a:solidFill>
              </a:rPr>
              <a:t>**</a:t>
            </a:r>
          </a:p>
          <a:p>
            <a:pPr marL="342900" indent="-342900">
              <a:buFont typeface="Arial" panose="020B0604020202020204" pitchFamily="34" charset="0"/>
              <a:buChar char="•"/>
            </a:pPr>
            <a:r>
              <a:rPr lang="en-US" sz="2200" dirty="0">
                <a:solidFill>
                  <a:srgbClr val="0070C0"/>
                </a:solidFill>
              </a:rPr>
              <a:t>&gt;&gt;&gt; </a:t>
            </a:r>
            <a:r>
              <a:rPr lang="en-US" sz="2200" dirty="0" err="1">
                <a:solidFill>
                  <a:srgbClr val="0070C0"/>
                </a:solidFill>
              </a:rPr>
              <a:t>def</a:t>
            </a:r>
            <a:r>
              <a:rPr lang="en-US" sz="2200" dirty="0">
                <a:solidFill>
                  <a:srgbClr val="0070C0"/>
                </a:solidFill>
              </a:rPr>
              <a:t> fun(*</a:t>
            </a:r>
            <a:r>
              <a:rPr lang="en-US" sz="2200" dirty="0" err="1">
                <a:solidFill>
                  <a:srgbClr val="0070C0"/>
                </a:solidFill>
              </a:rPr>
              <a:t>arr</a:t>
            </a:r>
            <a:r>
              <a:rPr lang="en-US" sz="2200" dirty="0">
                <a:solidFill>
                  <a:srgbClr val="0070C0"/>
                </a:solidFill>
              </a:rPr>
              <a:t>) </a:t>
            </a:r>
          </a:p>
          <a:p>
            <a:pPr marL="342900" indent="-342900">
              <a:buFont typeface="Arial" panose="020B0604020202020204" pitchFamily="34" charset="0"/>
              <a:buChar char="•"/>
            </a:pPr>
            <a:r>
              <a:rPr lang="en-US" sz="2200" dirty="0">
                <a:solidFill>
                  <a:srgbClr val="0070C0"/>
                </a:solidFill>
              </a:rPr>
              <a:t>&gt;&gt;&gt; </a:t>
            </a:r>
            <a:r>
              <a:rPr lang="en-US" sz="2200" dirty="0" err="1">
                <a:solidFill>
                  <a:srgbClr val="0070C0"/>
                </a:solidFill>
              </a:rPr>
              <a:t>def</a:t>
            </a:r>
            <a:r>
              <a:rPr lang="en-US" sz="2200" dirty="0">
                <a:solidFill>
                  <a:srgbClr val="0070C0"/>
                </a:solidFill>
              </a:rPr>
              <a:t> fun(**</a:t>
            </a:r>
            <a:r>
              <a:rPr lang="en-US" sz="2200" dirty="0" err="1">
                <a:solidFill>
                  <a:srgbClr val="0070C0"/>
                </a:solidFill>
              </a:rPr>
              <a:t>arr</a:t>
            </a:r>
            <a:r>
              <a:rPr lang="en-US" sz="2200" dirty="0">
                <a:solidFill>
                  <a:srgbClr val="0070C0"/>
                </a:solidFill>
              </a:rPr>
              <a:t>)</a:t>
            </a:r>
          </a:p>
          <a:p>
            <a:pPr marL="1085761" lvl="1" indent="-342900"/>
            <a:endParaRPr lang="en-US" sz="2200" dirty="0"/>
          </a:p>
          <a:p>
            <a:pPr marL="342900" indent="-342900">
              <a:buFont typeface="Arial" panose="020B0604020202020204" pitchFamily="34" charset="0"/>
              <a:buChar char="•"/>
            </a:pPr>
            <a:endParaRPr lang="en-US" sz="2200" dirty="0"/>
          </a:p>
          <a:p>
            <a:endParaRPr lang="en-US" sz="2200" dirty="0">
              <a:solidFill>
                <a:srgbClr val="0070C0"/>
              </a:solidFill>
            </a:endParaRPr>
          </a:p>
          <a:p>
            <a:endParaRPr lang="en-US" sz="2200" dirty="0">
              <a:solidFill>
                <a:srgbClr val="0070C0"/>
              </a:solidFill>
            </a:endParaRPr>
          </a:p>
          <a:p>
            <a:pPr marL="342900" indent="-342900">
              <a:buFont typeface="Arial" panose="020B0604020202020204" pitchFamily="34" charset="0"/>
              <a:buChar char="•"/>
            </a:pPr>
            <a:endParaRPr lang="en-US" sz="2200" dirty="0"/>
          </a:p>
        </p:txBody>
      </p:sp>
    </p:spTree>
    <p:extLst>
      <p:ext uri="{BB962C8B-B14F-4D97-AF65-F5344CB8AC3E}">
        <p14:creationId xmlns:p14="http://schemas.microsoft.com/office/powerpoint/2010/main" val="404110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Yourself..</a:t>
            </a:r>
            <a:endParaRPr lang="en-US" dirty="0"/>
          </a:p>
        </p:txBody>
      </p:sp>
      <p:pic>
        <p:nvPicPr>
          <p:cNvPr id="7" name="Content Placeholder 6"/>
          <p:cNvPicPr>
            <a:picLocks noGrp="1" noChangeAspect="1"/>
          </p:cNvPicPr>
          <p:nvPr>
            <p:ph idx="1"/>
          </p:nvPr>
        </p:nvPicPr>
        <p:blipFill>
          <a:blip r:embed="rId2"/>
          <a:stretch>
            <a:fillRect/>
          </a:stretch>
        </p:blipFill>
        <p:spPr>
          <a:xfrm>
            <a:off x="416496" y="1512888"/>
            <a:ext cx="7389241" cy="453390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84</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23546714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Lambda </a:t>
            </a:r>
            <a:r>
              <a:rPr lang="en-US" sz="3200" dirty="0"/>
              <a:t>Function</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3" name="Rectangle 2"/>
          <p:cNvSpPr/>
          <p:nvPr/>
        </p:nvSpPr>
        <p:spPr>
          <a:xfrm>
            <a:off x="128464" y="1439999"/>
            <a:ext cx="4984104" cy="2308324"/>
          </a:xfrm>
          <a:prstGeom prst="rect">
            <a:avLst/>
          </a:prstGeom>
        </p:spPr>
        <p:txBody>
          <a:bodyPr wrap="square">
            <a:spAutoFit/>
          </a:bodyPr>
          <a:lstStyle/>
          <a:p>
            <a:pPr marL="342900" indent="-342900">
              <a:buFont typeface="Arial" panose="020B0604020202020204" pitchFamily="34" charset="0"/>
              <a:buChar char="•"/>
            </a:pPr>
            <a:r>
              <a:rPr lang="en-US" dirty="0"/>
              <a:t>A simple one line function </a:t>
            </a:r>
          </a:p>
          <a:p>
            <a:endParaRPr lang="en-US" dirty="0"/>
          </a:p>
          <a:p>
            <a:pPr marL="342900" indent="-342900">
              <a:buFont typeface="Arial" panose="020B0604020202020204" pitchFamily="34" charset="0"/>
              <a:buChar char="•"/>
            </a:pPr>
            <a:r>
              <a:rPr lang="en-US" dirty="0"/>
              <a:t>Do not use </a:t>
            </a:r>
            <a:r>
              <a:rPr lang="en-US" dirty="0" err="1"/>
              <a:t>def</a:t>
            </a:r>
            <a:r>
              <a:rPr lang="en-US" dirty="0"/>
              <a:t> or return keywords. These are implicit</a:t>
            </a:r>
          </a:p>
          <a:p>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1784648" y="3210492"/>
            <a:ext cx="4984104" cy="2808312"/>
          </a:xfrm>
          <a:prstGeom prst="rect">
            <a:avLst/>
          </a:prstGeom>
        </p:spPr>
      </p:pic>
      <p:pic>
        <p:nvPicPr>
          <p:cNvPr id="6" name="Picture 5"/>
          <p:cNvPicPr>
            <a:picLocks noChangeAspect="1"/>
          </p:cNvPicPr>
          <p:nvPr/>
        </p:nvPicPr>
        <p:blipFill>
          <a:blip r:embed="rId4"/>
          <a:stretch>
            <a:fillRect/>
          </a:stretch>
        </p:blipFill>
        <p:spPr>
          <a:xfrm>
            <a:off x="5313040" y="1258660"/>
            <a:ext cx="4392488" cy="1882308"/>
          </a:xfrm>
          <a:prstGeom prst="rect">
            <a:avLst/>
          </a:prstGeom>
        </p:spPr>
      </p:pic>
    </p:spTree>
    <p:extLst>
      <p:ext uri="{BB962C8B-B14F-4D97-AF65-F5344CB8AC3E}">
        <p14:creationId xmlns:p14="http://schemas.microsoft.com/office/powerpoint/2010/main" val="37928827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(Lambda function)</a:t>
            </a:r>
            <a:endParaRPr lang="en-US" dirty="0"/>
          </a:p>
        </p:txBody>
      </p:sp>
      <p:pic>
        <p:nvPicPr>
          <p:cNvPr id="7" name="Content Placeholder 6"/>
          <p:cNvPicPr>
            <a:picLocks noGrp="1" noChangeAspect="1"/>
          </p:cNvPicPr>
          <p:nvPr>
            <p:ph idx="1"/>
          </p:nvPr>
        </p:nvPicPr>
        <p:blipFill>
          <a:blip r:embed="rId2"/>
          <a:stretch>
            <a:fillRect/>
          </a:stretch>
        </p:blipFill>
        <p:spPr>
          <a:xfrm>
            <a:off x="560512" y="1340768"/>
            <a:ext cx="8784976" cy="4464496"/>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86</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40946310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Map Example</a:t>
            </a:r>
            <a:r>
              <a:rPr lang="en-IN" sz="3200" dirty="0"/>
              <a: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3" name="Picture 2"/>
          <p:cNvPicPr>
            <a:picLocks noChangeAspect="1"/>
          </p:cNvPicPr>
          <p:nvPr/>
        </p:nvPicPr>
        <p:blipFill>
          <a:blip r:embed="rId3"/>
          <a:stretch>
            <a:fillRect/>
          </a:stretch>
        </p:blipFill>
        <p:spPr>
          <a:xfrm>
            <a:off x="389570" y="3140968"/>
            <a:ext cx="9486900" cy="1733550"/>
          </a:xfrm>
          <a:prstGeom prst="rect">
            <a:avLst/>
          </a:prstGeom>
        </p:spPr>
      </p:pic>
      <p:sp>
        <p:nvSpPr>
          <p:cNvPr id="4" name="Rectangle 3"/>
          <p:cNvSpPr/>
          <p:nvPr/>
        </p:nvSpPr>
        <p:spPr>
          <a:xfrm>
            <a:off x="632520" y="1188000"/>
            <a:ext cx="9001000" cy="1107996"/>
          </a:xfrm>
          <a:prstGeom prst="rect">
            <a:avLst/>
          </a:prstGeom>
        </p:spPr>
        <p:txBody>
          <a:bodyPr wrap="square">
            <a:spAutoFit/>
          </a:bodyPr>
          <a:lstStyle/>
          <a:p>
            <a:pPr marL="342900" indent="-342900">
              <a:buFont typeface="Arial" panose="020B0604020202020204" pitchFamily="34" charset="0"/>
              <a:buChar char="•"/>
            </a:pPr>
            <a:r>
              <a:rPr lang="en-US" sz="2200" dirty="0" smtClean="0"/>
              <a:t>Apply same function to each element of a sequence</a:t>
            </a:r>
          </a:p>
          <a:p>
            <a:endParaRPr lang="en-US" sz="2200" dirty="0" smtClean="0"/>
          </a:p>
          <a:p>
            <a:pPr marL="342900" indent="-342900">
              <a:buFont typeface="Arial" panose="020B0604020202020204" pitchFamily="34" charset="0"/>
              <a:buChar char="•"/>
            </a:pPr>
            <a:r>
              <a:rPr lang="en-US" sz="2200" dirty="0"/>
              <a:t>Return the modified </a:t>
            </a:r>
            <a:r>
              <a:rPr lang="en-US" sz="2200" dirty="0" smtClean="0"/>
              <a:t>list</a:t>
            </a:r>
            <a:endParaRPr lang="en-US" sz="2200" dirty="0"/>
          </a:p>
        </p:txBody>
      </p:sp>
    </p:spTree>
    <p:extLst>
      <p:ext uri="{BB962C8B-B14F-4D97-AF65-F5344CB8AC3E}">
        <p14:creationId xmlns:p14="http://schemas.microsoft.com/office/powerpoint/2010/main" val="381137659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IN" sz="3200" dirty="0" smtClean="0"/>
              <a:t>	Map Example</a:t>
            </a:r>
            <a:r>
              <a:rPr lang="en-IN" sz="3200" dirty="0"/>
              <a:t>:</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280987" y="1395412"/>
            <a:ext cx="9344025" cy="4067175"/>
          </a:xfrm>
          <a:prstGeom prst="rect">
            <a:avLst/>
          </a:prstGeom>
        </p:spPr>
      </p:pic>
    </p:spTree>
    <p:extLst>
      <p:ext uri="{BB962C8B-B14F-4D97-AF65-F5344CB8AC3E}">
        <p14:creationId xmlns:p14="http://schemas.microsoft.com/office/powerpoint/2010/main" val="243574367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(on Multiple Lists)</a:t>
            </a:r>
            <a:endParaRPr lang="en-US" dirty="0"/>
          </a:p>
        </p:txBody>
      </p:sp>
      <p:pic>
        <p:nvPicPr>
          <p:cNvPr id="7" name="Content Placeholder 6"/>
          <p:cNvPicPr>
            <a:picLocks noGrp="1" noChangeAspect="1"/>
          </p:cNvPicPr>
          <p:nvPr>
            <p:ph idx="1"/>
          </p:nvPr>
        </p:nvPicPr>
        <p:blipFill>
          <a:blip r:embed="rId2"/>
          <a:stretch>
            <a:fillRect/>
          </a:stretch>
        </p:blipFill>
        <p:spPr>
          <a:xfrm>
            <a:off x="200472" y="1628800"/>
            <a:ext cx="8005315" cy="3816424"/>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89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3708999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91" y="0"/>
            <a:ext cx="9906000" cy="1188000"/>
          </a:xfrm>
        </p:spPr>
        <p:txBody>
          <a:bodyPr/>
          <a:lstStyle/>
          <a:p>
            <a:r>
              <a:rPr lang="en-US" dirty="0" smtClean="0"/>
              <a:t>Downloading Python contd..</a:t>
            </a:r>
            <a:endParaRPr lang="en-US" dirty="0"/>
          </a:p>
        </p:txBody>
      </p:sp>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
        <p:nvSpPr>
          <p:cNvPr id="10" name="Content Placeholder 9"/>
          <p:cNvSpPr>
            <a:spLocks noGrp="1"/>
          </p:cNvSpPr>
          <p:nvPr>
            <p:ph idx="1"/>
          </p:nvPr>
        </p:nvSpPr>
        <p:spPr>
          <a:xfrm>
            <a:off x="0" y="980728"/>
            <a:ext cx="9906000" cy="5215911"/>
          </a:xfrm>
        </p:spPr>
        <p:txBody>
          <a:bodyPr/>
          <a:lstStyle/>
          <a:p>
            <a:r>
              <a:rPr lang="en-US" sz="1800" dirty="0"/>
              <a:t>Click the </a:t>
            </a:r>
            <a:r>
              <a:rPr lang="en-US" sz="1800" b="1" dirty="0"/>
              <a:t>Download Python </a:t>
            </a:r>
            <a:r>
              <a:rPr lang="en-US" sz="1800" b="1" dirty="0" smtClean="0"/>
              <a:t>3.7.0</a:t>
            </a:r>
            <a:r>
              <a:rPr lang="en-US" sz="1800" dirty="0"/>
              <a:t> </a:t>
            </a:r>
            <a:r>
              <a:rPr lang="en-US" sz="1800" dirty="0" smtClean="0"/>
              <a:t>button. The </a:t>
            </a:r>
            <a:r>
              <a:rPr lang="en-US" sz="1800" dirty="0"/>
              <a:t>file named </a:t>
            </a:r>
            <a:r>
              <a:rPr lang="en-US" sz="1800" b="1" dirty="0"/>
              <a:t>python-3.7.0.exe</a:t>
            </a:r>
            <a:r>
              <a:rPr lang="en-US" sz="1800" dirty="0"/>
              <a:t> should start downloading into your standard download folder. This file is about 30 Mb so it might take a while to download fully if you are on a slow internet connection (it took me about 10 seconds over a cable modem).</a:t>
            </a:r>
          </a:p>
          <a:p>
            <a:r>
              <a:rPr lang="en-US" sz="1800" dirty="0"/>
              <a:t>The file should appear </a:t>
            </a:r>
            <a:r>
              <a:rPr lang="en-US" sz="1800" dirty="0" smtClean="0"/>
              <a:t>as</a:t>
            </a:r>
          </a:p>
          <a:p>
            <a:endParaRPr lang="en-US" sz="1800" dirty="0" smtClean="0"/>
          </a:p>
          <a:p>
            <a:endParaRPr lang="en-US" sz="1800" dirty="0"/>
          </a:p>
          <a:p>
            <a:r>
              <a:rPr lang="en-US" sz="1800" b="1" dirty="0">
                <a:solidFill>
                  <a:srgbClr val="FF0000"/>
                </a:solidFill>
              </a:rPr>
              <a:t>Move this file to a more permanent location, so that you can install Python (and reinstall it easily later, if necessary).</a:t>
            </a:r>
          </a:p>
          <a:p>
            <a:r>
              <a:rPr lang="en-US" sz="1800" dirty="0" smtClean="0"/>
              <a:t>Start </a:t>
            </a:r>
            <a:r>
              <a:rPr lang="en-US" sz="1800" dirty="0"/>
              <a:t>the Installing instructions directly below.</a:t>
            </a:r>
          </a:p>
          <a:p>
            <a:r>
              <a:rPr lang="en-US" sz="1800" dirty="0"/>
              <a:t/>
            </a:r>
            <a:br>
              <a:rPr lang="en-US" sz="1800" dirty="0"/>
            </a:br>
            <a:endParaRPr lang="en-US" sz="1800" dirty="0"/>
          </a:p>
          <a:p>
            <a:endParaRPr lang="en-US" sz="1800" dirty="0"/>
          </a:p>
          <a:p>
            <a:endParaRPr lang="en-US" dirty="0"/>
          </a:p>
        </p:txBody>
      </p:sp>
      <p:pic>
        <p:nvPicPr>
          <p:cNvPr id="11" name="Picture 10"/>
          <p:cNvPicPr>
            <a:picLocks noChangeAspect="1"/>
          </p:cNvPicPr>
          <p:nvPr/>
        </p:nvPicPr>
        <p:blipFill>
          <a:blip r:embed="rId2"/>
          <a:stretch>
            <a:fillRect/>
          </a:stretch>
        </p:blipFill>
        <p:spPr>
          <a:xfrm>
            <a:off x="704527" y="2564904"/>
            <a:ext cx="1743761" cy="504056"/>
          </a:xfrm>
          <a:prstGeom prst="rect">
            <a:avLst/>
          </a:prstGeom>
        </p:spPr>
      </p:pic>
    </p:spTree>
    <p:extLst>
      <p:ext uri="{BB962C8B-B14F-4D97-AF65-F5344CB8AC3E}">
        <p14:creationId xmlns:p14="http://schemas.microsoft.com/office/powerpoint/2010/main" val="195431806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smtClean="0"/>
              <a:t>	Filter 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sp>
        <p:nvSpPr>
          <p:cNvPr id="3" name="Rectangle 2"/>
          <p:cNvSpPr/>
          <p:nvPr/>
        </p:nvSpPr>
        <p:spPr>
          <a:xfrm>
            <a:off x="344488" y="1340768"/>
            <a:ext cx="9361040" cy="923330"/>
          </a:xfrm>
          <a:prstGeom prst="rect">
            <a:avLst/>
          </a:prstGeom>
        </p:spPr>
        <p:txBody>
          <a:bodyPr wrap="square">
            <a:spAutoFit/>
          </a:bodyPr>
          <a:lstStyle/>
          <a:p>
            <a:pPr marL="342900" indent="-342900">
              <a:buFont typeface="Arial" panose="020B0604020202020204" pitchFamily="34" charset="0"/>
              <a:buChar char="•"/>
            </a:pPr>
            <a:r>
              <a:rPr lang="en-US" dirty="0" smtClean="0"/>
              <a:t>Filter items out of a sequence</a:t>
            </a:r>
            <a:endParaRPr lang="en-US" dirty="0"/>
          </a:p>
          <a:p>
            <a:endParaRPr lang="en-US" dirty="0"/>
          </a:p>
          <a:p>
            <a:pPr marL="342900" indent="-342900">
              <a:buFont typeface="Arial" panose="020B0604020202020204" pitchFamily="34" charset="0"/>
              <a:buChar char="•"/>
            </a:pPr>
            <a:r>
              <a:rPr lang="en-US" dirty="0"/>
              <a:t>Return the </a:t>
            </a:r>
            <a:r>
              <a:rPr lang="en-US" dirty="0" smtClean="0"/>
              <a:t>filtered list</a:t>
            </a:r>
            <a:endParaRPr lang="en-US" dirty="0"/>
          </a:p>
        </p:txBody>
      </p:sp>
      <p:pic>
        <p:nvPicPr>
          <p:cNvPr id="4" name="Picture 3"/>
          <p:cNvPicPr>
            <a:picLocks noChangeAspect="1"/>
          </p:cNvPicPr>
          <p:nvPr/>
        </p:nvPicPr>
        <p:blipFill>
          <a:blip r:embed="rId3"/>
          <a:stretch>
            <a:fillRect/>
          </a:stretch>
        </p:blipFill>
        <p:spPr>
          <a:xfrm>
            <a:off x="632520" y="2996952"/>
            <a:ext cx="8001000" cy="1924050"/>
          </a:xfrm>
          <a:prstGeom prst="rect">
            <a:avLst/>
          </a:prstGeom>
        </p:spPr>
      </p:pic>
    </p:spTree>
    <p:extLst>
      <p:ext uri="{BB962C8B-B14F-4D97-AF65-F5344CB8AC3E}">
        <p14:creationId xmlns:p14="http://schemas.microsoft.com/office/powerpoint/2010/main" val="149029349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smtClean="0"/>
              <a:t>	Filter Function:</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342900" y="1500187"/>
            <a:ext cx="9220200" cy="3857625"/>
          </a:xfrm>
          <a:prstGeom prst="rect">
            <a:avLst/>
          </a:prstGeom>
        </p:spPr>
      </p:pic>
    </p:spTree>
    <p:extLst>
      <p:ext uri="{BB962C8B-B14F-4D97-AF65-F5344CB8AC3E}">
        <p14:creationId xmlns:p14="http://schemas.microsoft.com/office/powerpoint/2010/main" val="33324168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smtClean="0"/>
              <a:t>	Reduce Function:</a:t>
            </a:r>
            <a:endParaRPr lang="en-US" sz="3200" dirty="0"/>
          </a:p>
        </p:txBody>
      </p:sp>
      <p:sp>
        <p:nvSpPr>
          <p:cNvPr id="2" name="Content Placeholder 1"/>
          <p:cNvSpPr>
            <a:spLocks noGrp="1"/>
          </p:cNvSpPr>
          <p:nvPr>
            <p:ph idx="1"/>
          </p:nvPr>
        </p:nvSpPr>
        <p:spPr/>
        <p:txBody>
          <a:bodyPr/>
          <a:lstStyle/>
          <a:p>
            <a:pPr>
              <a:buFont typeface="Wingdings" panose="05000000000000000000" pitchFamily="2" charset="2"/>
              <a:buChar char="Ø"/>
            </a:pPr>
            <a:r>
              <a:rPr lang="en-IN" dirty="0" smtClean="0"/>
              <a:t>Applies same operation to items of a sequence</a:t>
            </a:r>
          </a:p>
          <a:p>
            <a:pPr>
              <a:buFont typeface="Wingdings" panose="05000000000000000000" pitchFamily="2" charset="2"/>
              <a:buChar char="Ø"/>
            </a:pPr>
            <a:r>
              <a:rPr lang="en-IN" dirty="0" smtClean="0"/>
              <a:t>Uses result of operation as first </a:t>
            </a:r>
            <a:r>
              <a:rPr lang="en-IN" dirty="0" err="1" smtClean="0"/>
              <a:t>param</a:t>
            </a:r>
            <a:r>
              <a:rPr lang="en-IN" dirty="0" smtClean="0"/>
              <a:t> of next operation</a:t>
            </a:r>
          </a:p>
          <a:p>
            <a:pPr>
              <a:buFont typeface="Wingdings" panose="05000000000000000000" pitchFamily="2" charset="2"/>
              <a:buChar char="Ø"/>
            </a:pPr>
            <a:r>
              <a:rPr lang="en-IN" dirty="0" smtClean="0"/>
              <a:t>Returns an item, not a list</a:t>
            </a:r>
            <a:endParaRPr lang="en-IN" dirty="0"/>
          </a:p>
        </p:txBody>
      </p:sp>
      <p:pic>
        <p:nvPicPr>
          <p:cNvPr id="3" name="Picture 2"/>
          <p:cNvPicPr>
            <a:picLocks noChangeAspect="1"/>
          </p:cNvPicPr>
          <p:nvPr/>
        </p:nvPicPr>
        <p:blipFill>
          <a:blip r:embed="rId3"/>
          <a:stretch>
            <a:fillRect/>
          </a:stretch>
        </p:blipFill>
        <p:spPr>
          <a:xfrm>
            <a:off x="776536" y="3212976"/>
            <a:ext cx="8134350" cy="1752600"/>
          </a:xfrm>
          <a:prstGeom prst="rect">
            <a:avLst/>
          </a:prstGeom>
        </p:spPr>
      </p:pic>
    </p:spTree>
    <p:extLst>
      <p:ext uri="{BB962C8B-B14F-4D97-AF65-F5344CB8AC3E}">
        <p14:creationId xmlns:p14="http://schemas.microsoft.com/office/powerpoint/2010/main" val="15869872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56906"/>
            <a:ext cx="9906000" cy="1188000"/>
          </a:xfrm>
        </p:spPr>
        <p:txBody>
          <a:bodyPr/>
          <a:lstStyle/>
          <a:p>
            <a:pPr algn="l"/>
            <a:r>
              <a:rPr lang="en-IN" sz="3200" dirty="0" smtClean="0"/>
              <a:t>	Reduce Function:</a:t>
            </a:r>
            <a:endParaRPr lang="en-US" sz="3200" dirty="0"/>
          </a:p>
        </p:txBody>
      </p:sp>
      <p:pic>
        <p:nvPicPr>
          <p:cNvPr id="4" name="Picture 3"/>
          <p:cNvPicPr>
            <a:picLocks noChangeAspect="1"/>
          </p:cNvPicPr>
          <p:nvPr/>
        </p:nvPicPr>
        <p:blipFill>
          <a:blip r:embed="rId3"/>
          <a:stretch>
            <a:fillRect/>
          </a:stretch>
        </p:blipFill>
        <p:spPr>
          <a:xfrm>
            <a:off x="272480" y="836713"/>
            <a:ext cx="9217024" cy="2952328"/>
          </a:xfrm>
          <a:prstGeom prst="rect">
            <a:avLst/>
          </a:prstGeom>
        </p:spPr>
      </p:pic>
      <p:pic>
        <p:nvPicPr>
          <p:cNvPr id="2" name="Picture 1"/>
          <p:cNvPicPr>
            <a:picLocks noChangeAspect="1"/>
          </p:cNvPicPr>
          <p:nvPr/>
        </p:nvPicPr>
        <p:blipFill>
          <a:blip r:embed="rId4"/>
          <a:stretch>
            <a:fillRect/>
          </a:stretch>
        </p:blipFill>
        <p:spPr>
          <a:xfrm>
            <a:off x="2881312" y="3789041"/>
            <a:ext cx="4143375" cy="2448271"/>
          </a:xfrm>
          <a:prstGeom prst="rect">
            <a:avLst/>
          </a:prstGeom>
        </p:spPr>
      </p:pic>
    </p:spTree>
    <p:extLst>
      <p:ext uri="{BB962C8B-B14F-4D97-AF65-F5344CB8AC3E}">
        <p14:creationId xmlns:p14="http://schemas.microsoft.com/office/powerpoint/2010/main" val="32379868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File </a:t>
            </a:r>
            <a:r>
              <a:rPr lang="en-US" sz="3200" dirty="0"/>
              <a:t>Handling &amp; I/O Method</a:t>
            </a:r>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416496" y="1439999"/>
            <a:ext cx="9267825" cy="4076700"/>
          </a:xfrm>
          <a:prstGeom prst="rect">
            <a:avLst/>
          </a:prstGeom>
        </p:spPr>
      </p:pic>
    </p:spTree>
    <p:extLst>
      <p:ext uri="{BB962C8B-B14F-4D97-AF65-F5344CB8AC3E}">
        <p14:creationId xmlns:p14="http://schemas.microsoft.com/office/powerpoint/2010/main" val="9691563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0" y="0"/>
            <a:ext cx="9906000" cy="836712"/>
          </a:xfrm>
        </p:spPr>
        <p:txBody>
          <a:bodyPr/>
          <a:lstStyle/>
          <a:p>
            <a:pPr algn="l"/>
            <a:r>
              <a:rPr lang="en-US" sz="3200" dirty="0" smtClean="0"/>
              <a:t>	Mode of opening a file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3" name="Picture 2"/>
          <p:cNvPicPr>
            <a:picLocks noChangeAspect="1"/>
          </p:cNvPicPr>
          <p:nvPr/>
        </p:nvPicPr>
        <p:blipFill>
          <a:blip r:embed="rId3"/>
          <a:stretch>
            <a:fillRect/>
          </a:stretch>
        </p:blipFill>
        <p:spPr>
          <a:xfrm>
            <a:off x="118682" y="716353"/>
            <a:ext cx="9591675" cy="3733800"/>
          </a:xfrm>
          <a:prstGeom prst="rect">
            <a:avLst/>
          </a:prstGeom>
        </p:spPr>
      </p:pic>
      <p:pic>
        <p:nvPicPr>
          <p:cNvPr id="4" name="Picture 3"/>
          <p:cNvPicPr>
            <a:picLocks noChangeAspect="1"/>
          </p:cNvPicPr>
          <p:nvPr/>
        </p:nvPicPr>
        <p:blipFill>
          <a:blip r:embed="rId4"/>
          <a:stretch>
            <a:fillRect/>
          </a:stretch>
        </p:blipFill>
        <p:spPr>
          <a:xfrm>
            <a:off x="142494" y="4280189"/>
            <a:ext cx="9544050" cy="2009775"/>
          </a:xfrm>
          <a:prstGeom prst="rect">
            <a:avLst/>
          </a:prstGeom>
        </p:spPr>
      </p:pic>
    </p:spTree>
    <p:extLst>
      <p:ext uri="{BB962C8B-B14F-4D97-AF65-F5344CB8AC3E}">
        <p14:creationId xmlns:p14="http://schemas.microsoft.com/office/powerpoint/2010/main" val="59164663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The File Attribute:</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3" name="Picture 2"/>
          <p:cNvPicPr>
            <a:picLocks noChangeAspect="1"/>
          </p:cNvPicPr>
          <p:nvPr/>
        </p:nvPicPr>
        <p:blipFill>
          <a:blip r:embed="rId3"/>
          <a:stretch>
            <a:fillRect/>
          </a:stretch>
        </p:blipFill>
        <p:spPr>
          <a:xfrm>
            <a:off x="128464" y="1844824"/>
            <a:ext cx="9553575" cy="2790825"/>
          </a:xfrm>
          <a:prstGeom prst="rect">
            <a:avLst/>
          </a:prstGeom>
        </p:spPr>
      </p:pic>
    </p:spTree>
    <p:extLst>
      <p:ext uri="{BB962C8B-B14F-4D97-AF65-F5344CB8AC3E}">
        <p14:creationId xmlns:p14="http://schemas.microsoft.com/office/powerpoint/2010/main" val="25277417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pPr algn="l"/>
            <a:r>
              <a:rPr lang="en-US" sz="3200" dirty="0" smtClean="0"/>
              <a:t>	Common File Methods:</a:t>
            </a:r>
            <a:endParaRPr lang="en-US" sz="3200" dirty="0"/>
          </a:p>
        </p:txBody>
      </p:sp>
      <p:sp>
        <p:nvSpPr>
          <p:cNvPr id="2" name="Content Placeholder 1"/>
          <p:cNvSpPr>
            <a:spLocks noGrp="1"/>
          </p:cNvSpPr>
          <p:nvPr>
            <p:ph idx="1"/>
          </p:nvPr>
        </p:nvSpPr>
        <p:spPr/>
        <p:txBody>
          <a:bodyPr/>
          <a:lstStyle/>
          <a:p>
            <a:pPr marL="0" indent="0">
              <a:buNone/>
            </a:pPr>
            <a:r>
              <a:rPr lang="en-IN" dirty="0" smtClean="0"/>
              <a:t>.</a:t>
            </a:r>
            <a:endParaRPr lang="en-IN" dirty="0"/>
          </a:p>
        </p:txBody>
      </p:sp>
      <p:pic>
        <p:nvPicPr>
          <p:cNvPr id="5" name="Picture 4"/>
          <p:cNvPicPr>
            <a:picLocks noChangeAspect="1"/>
          </p:cNvPicPr>
          <p:nvPr/>
        </p:nvPicPr>
        <p:blipFill>
          <a:blip r:embed="rId3"/>
          <a:stretch>
            <a:fillRect/>
          </a:stretch>
        </p:blipFill>
        <p:spPr>
          <a:xfrm>
            <a:off x="157162" y="1340768"/>
            <a:ext cx="9591675" cy="4400550"/>
          </a:xfrm>
          <a:prstGeom prst="rect">
            <a:avLst/>
          </a:prstGeom>
        </p:spPr>
      </p:pic>
    </p:spTree>
    <p:extLst>
      <p:ext uri="{BB962C8B-B14F-4D97-AF65-F5344CB8AC3E}">
        <p14:creationId xmlns:p14="http://schemas.microsoft.com/office/powerpoint/2010/main" val="119012307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Handling Examples</a:t>
            </a:r>
            <a:endParaRPr lang="en-US" dirty="0"/>
          </a:p>
        </p:txBody>
      </p:sp>
      <p:pic>
        <p:nvPicPr>
          <p:cNvPr id="7" name="Content Placeholder 6"/>
          <p:cNvPicPr>
            <a:picLocks noGrp="1" noChangeAspect="1"/>
          </p:cNvPicPr>
          <p:nvPr>
            <p:ph idx="1"/>
          </p:nvPr>
        </p:nvPicPr>
        <p:blipFill>
          <a:blip r:embed="rId2"/>
          <a:stretch>
            <a:fillRect/>
          </a:stretch>
        </p:blipFill>
        <p:spPr>
          <a:xfrm>
            <a:off x="488504" y="1439863"/>
            <a:ext cx="8784976"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98</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155789755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Contd..</a:t>
            </a:r>
            <a:endParaRPr lang="en-US" dirty="0"/>
          </a:p>
        </p:txBody>
      </p:sp>
      <p:pic>
        <p:nvPicPr>
          <p:cNvPr id="7" name="Content Placeholder 6"/>
          <p:cNvPicPr>
            <a:picLocks noGrp="1" noChangeAspect="1"/>
          </p:cNvPicPr>
          <p:nvPr>
            <p:ph idx="1"/>
          </p:nvPr>
        </p:nvPicPr>
        <p:blipFill>
          <a:blip r:embed="rId2"/>
          <a:stretch>
            <a:fillRect/>
          </a:stretch>
        </p:blipFill>
        <p:spPr>
          <a:xfrm>
            <a:off x="560512" y="1439863"/>
            <a:ext cx="6795281" cy="4679950"/>
          </a:xfrm>
          <a:prstGeom prst="rect">
            <a:avLst/>
          </a:prstGeom>
        </p:spPr>
      </p:pic>
      <p:sp>
        <p:nvSpPr>
          <p:cNvPr id="4" name="Footer Placeholder 3"/>
          <p:cNvSpPr>
            <a:spLocks noGrp="1"/>
          </p:cNvSpPr>
          <p:nvPr>
            <p:ph type="ftr" sz="quarter" idx="3"/>
          </p:nvPr>
        </p:nvSpPr>
        <p:spPr/>
        <p:txBody>
          <a:bodyPr/>
          <a:lstStyle/>
          <a:p>
            <a:pPr>
              <a:defRPr/>
            </a:pPr>
            <a:r>
              <a:rPr lang="en-US" smtClean="0"/>
              <a:t>EEWC 2013</a:t>
            </a:r>
            <a:endParaRPr lang="en-US" dirty="0"/>
          </a:p>
        </p:txBody>
      </p:sp>
      <p:sp>
        <p:nvSpPr>
          <p:cNvPr id="5" name="Slide Number Placeholder 4"/>
          <p:cNvSpPr>
            <a:spLocks noGrp="1"/>
          </p:cNvSpPr>
          <p:nvPr>
            <p:ph type="sldNum" sz="quarter" idx="4"/>
          </p:nvPr>
        </p:nvSpPr>
        <p:spPr/>
        <p:txBody>
          <a:bodyPr/>
          <a:lstStyle/>
          <a:p>
            <a:pPr>
              <a:defRPr/>
            </a:pPr>
            <a:fld id="{BAA9DFFA-0E58-46A8-9743-EE9B6EB421D5}" type="slidenum">
              <a:rPr lang="en-US" smtClean="0"/>
              <a:pPr>
                <a:defRPr/>
              </a:pPr>
              <a:t>99</a:t>
            </a:fld>
            <a:endParaRPr lang="en-US" dirty="0"/>
          </a:p>
        </p:txBody>
      </p:sp>
      <p:sp>
        <p:nvSpPr>
          <p:cNvPr id="6" name="Date Placeholder 5"/>
          <p:cNvSpPr>
            <a:spLocks noGrp="1"/>
          </p:cNvSpPr>
          <p:nvPr>
            <p:ph type="dt" sz="half" idx="2"/>
          </p:nvPr>
        </p:nvSpPr>
        <p:spPr/>
        <p:txBody>
          <a:bodyPr/>
          <a:lstStyle/>
          <a:p>
            <a:pPr>
              <a:defRPr/>
            </a:pPr>
            <a:r>
              <a:rPr lang="nl-NL" smtClean="0"/>
              <a:t>May 13th, 2013</a:t>
            </a:r>
            <a:endParaRPr lang="en-US" dirty="0"/>
          </a:p>
        </p:txBody>
      </p:sp>
    </p:spTree>
    <p:extLst>
      <p:ext uri="{BB962C8B-B14F-4D97-AF65-F5344CB8AC3E}">
        <p14:creationId xmlns:p14="http://schemas.microsoft.com/office/powerpoint/2010/main" val="7243577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RizCDI3sCkiGOfdTrEEhRg"/>
</p:tagLst>
</file>

<file path=ppt/theme/theme1.xml><?xml version="1.0" encoding="utf-8"?>
<a:theme xmlns:a="http://schemas.openxmlformats.org/drawingml/2006/main" name="Capgemini ppt template (External)">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eption personnalisée">
  <a:themeElements>
    <a:clrScheme name="Capgemini Palette">
      <a:dk1>
        <a:srgbClr val="000000"/>
      </a:dk1>
      <a:lt1>
        <a:srgbClr val="FFFFFF"/>
      </a:lt1>
      <a:dk2>
        <a:srgbClr val="009BCC"/>
      </a:dk2>
      <a:lt2>
        <a:srgbClr val="FFFFFF"/>
      </a:lt2>
      <a:accent1>
        <a:srgbClr val="FFBC1D"/>
      </a:accent1>
      <a:accent2>
        <a:srgbClr val="E65A0F"/>
      </a:accent2>
      <a:accent3>
        <a:srgbClr val="C8C500"/>
      </a:accent3>
      <a:accent4>
        <a:srgbClr val="C42F36"/>
      </a:accent4>
      <a:accent5>
        <a:srgbClr val="B4DFEE"/>
      </a:accent5>
      <a:accent6>
        <a:srgbClr val="E65A0F"/>
      </a:accent6>
      <a:hlink>
        <a:srgbClr val="4D740F"/>
      </a:hlink>
      <a:folHlink>
        <a:srgbClr val="C42F3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pgemini">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1862</TotalTime>
  <Words>6380</Words>
  <Application>Microsoft Office PowerPoint</Application>
  <PresentationFormat>A4 Paper (210x297 mm)</PresentationFormat>
  <Paragraphs>1385</Paragraphs>
  <Slides>190</Slides>
  <Notes>131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190</vt:i4>
      </vt:variant>
    </vt:vector>
  </HeadingPairs>
  <TitlesOfParts>
    <vt:vector size="198" baseType="lpstr">
      <vt:lpstr>Arial</vt:lpstr>
      <vt:lpstr>Arial Narrow</vt:lpstr>
      <vt:lpstr>Calibri</vt:lpstr>
      <vt:lpstr>Courier New</vt:lpstr>
      <vt:lpstr>Times New Roman</vt:lpstr>
      <vt:lpstr>Wingdings</vt:lpstr>
      <vt:lpstr>Capgemini ppt template (External)</vt:lpstr>
      <vt:lpstr>Conception personnalisée</vt:lpstr>
      <vt:lpstr>Python Programming</vt:lpstr>
      <vt:lpstr> Python Introduction:</vt:lpstr>
      <vt:lpstr> Who &amp; Where -- Python:</vt:lpstr>
      <vt:lpstr> Python Features</vt:lpstr>
      <vt:lpstr>Flavors of Python</vt:lpstr>
      <vt:lpstr> Python Installation</vt:lpstr>
      <vt:lpstr>Installing Python 3.7.0</vt:lpstr>
      <vt:lpstr>Go to: https://www.python.org/downloads/  </vt:lpstr>
      <vt:lpstr>Downloading Python contd..</vt:lpstr>
      <vt:lpstr>Installing python </vt:lpstr>
      <vt:lpstr>PowerPoint Presentation</vt:lpstr>
      <vt:lpstr>Python Installation</vt:lpstr>
      <vt:lpstr>Installation Complete</vt:lpstr>
      <vt:lpstr>VERIFY PYTHON INSTALLATION</vt:lpstr>
      <vt:lpstr>             PATH ISSUE (PYTHON)</vt:lpstr>
      <vt:lpstr>Setting your environment path</vt:lpstr>
      <vt:lpstr>Test Python installation</vt:lpstr>
      <vt:lpstr>Installing Python 3 Packages</vt:lpstr>
      <vt:lpstr>Open the Command Prompt</vt:lpstr>
      <vt:lpstr>Java vs Python</vt:lpstr>
      <vt:lpstr>Python2 or Python3</vt:lpstr>
      <vt:lpstr>Python2 or Python3 contd..</vt:lpstr>
      <vt:lpstr> Operators in Python:</vt:lpstr>
      <vt:lpstr> Arithmetic Operators</vt:lpstr>
      <vt:lpstr>Arithmetic Operators.. contd</vt:lpstr>
      <vt:lpstr> Assignment Operators</vt:lpstr>
      <vt:lpstr> Comparison Operators</vt:lpstr>
      <vt:lpstr> Logical Operators</vt:lpstr>
      <vt:lpstr> Bitwise Operators</vt:lpstr>
      <vt:lpstr> Bitwise Operators Cont… </vt:lpstr>
      <vt:lpstr> Identity Operators:</vt:lpstr>
      <vt:lpstr> Membership Operators:</vt:lpstr>
      <vt:lpstr> Datatype:</vt:lpstr>
      <vt:lpstr> Datatype Cont…</vt:lpstr>
      <vt:lpstr> Datatype Cont…</vt:lpstr>
      <vt:lpstr> String Sequence Operations:</vt:lpstr>
      <vt:lpstr>Access String Characters</vt:lpstr>
      <vt:lpstr> String Type Specific Method:</vt:lpstr>
      <vt:lpstr>  Datatype Cont…</vt:lpstr>
      <vt:lpstr>Tuples Explained</vt:lpstr>
      <vt:lpstr> Tuple Operations:</vt:lpstr>
      <vt:lpstr>Tuple Functions</vt:lpstr>
      <vt:lpstr> Datatype Cont…</vt:lpstr>
      <vt:lpstr>PowerPoint Presentation</vt:lpstr>
      <vt:lpstr>Access List Elements</vt:lpstr>
      <vt:lpstr> List Operations:</vt:lpstr>
      <vt:lpstr> List Operations</vt:lpstr>
      <vt:lpstr>Tuple vs List</vt:lpstr>
      <vt:lpstr>  Datatype Cont…</vt:lpstr>
      <vt:lpstr> Dictionary Methods</vt:lpstr>
      <vt:lpstr>Dictionary </vt:lpstr>
      <vt:lpstr>Dictionary Operations</vt:lpstr>
      <vt:lpstr>  Dictionary Methods</vt:lpstr>
      <vt:lpstr>Test Your Skills</vt:lpstr>
      <vt:lpstr> Datatype Cont…</vt:lpstr>
      <vt:lpstr> Set Methods</vt:lpstr>
      <vt:lpstr>Set Data Structure</vt:lpstr>
      <vt:lpstr>Examples</vt:lpstr>
      <vt:lpstr>Test Yourself.. </vt:lpstr>
      <vt:lpstr>Test Yourself…</vt:lpstr>
      <vt:lpstr> Flow Control Cont…</vt:lpstr>
      <vt:lpstr> Flow Control</vt:lpstr>
      <vt:lpstr> Flow Control Cont…</vt:lpstr>
      <vt:lpstr> Flow Control Cont…</vt:lpstr>
      <vt:lpstr>Test Yourself.. </vt:lpstr>
      <vt:lpstr>Test Yourself…</vt:lpstr>
      <vt:lpstr> Flow Control Cont…</vt:lpstr>
      <vt:lpstr> Flow Control Cont…</vt:lpstr>
      <vt:lpstr> Flow Control Cont…</vt:lpstr>
      <vt:lpstr> Flow Control Cont…</vt:lpstr>
      <vt:lpstr> Flow Control Cont…</vt:lpstr>
      <vt:lpstr>Pass keyword</vt:lpstr>
      <vt:lpstr> Function</vt:lpstr>
      <vt:lpstr> Function Cont…</vt:lpstr>
      <vt:lpstr> Defining and calling a Function:</vt:lpstr>
      <vt:lpstr>Examples &amp; ‘Return’ value from function…</vt:lpstr>
      <vt:lpstr>Returning multiple values from a function</vt:lpstr>
      <vt:lpstr>Self-Notes (Logical Diagram)</vt:lpstr>
      <vt:lpstr> Function (Local and Global Variable):</vt:lpstr>
      <vt:lpstr>Example (Local vs Global)</vt:lpstr>
      <vt:lpstr> Various Form of Function Arguments:</vt:lpstr>
      <vt:lpstr> Various Form of Function Arguments:</vt:lpstr>
      <vt:lpstr> Various Form of Function Arguments:</vt:lpstr>
      <vt:lpstr>Test Yourself..</vt:lpstr>
      <vt:lpstr> Lambda Function</vt:lpstr>
      <vt:lpstr>Example (Lambda function)</vt:lpstr>
      <vt:lpstr> Map Example:</vt:lpstr>
      <vt:lpstr> Map Example:</vt:lpstr>
      <vt:lpstr>Map (on Multiple Lists)</vt:lpstr>
      <vt:lpstr> Filter Function:</vt:lpstr>
      <vt:lpstr> Filter Function:</vt:lpstr>
      <vt:lpstr> Reduce Function:</vt:lpstr>
      <vt:lpstr> Reduce Function:</vt:lpstr>
      <vt:lpstr> File Handling &amp; I/O Method</vt:lpstr>
      <vt:lpstr> Mode of opening a file</vt:lpstr>
      <vt:lpstr> The File Attribute:</vt:lpstr>
      <vt:lpstr> Common File Methods:</vt:lpstr>
      <vt:lpstr>File Handling Examples</vt:lpstr>
      <vt:lpstr>Examples Contd..</vt:lpstr>
      <vt:lpstr> Common File Methods:</vt:lpstr>
      <vt:lpstr>Handling CSV Files</vt:lpstr>
      <vt:lpstr>Exception Handling</vt:lpstr>
      <vt:lpstr> Errors and Exception Handling : </vt:lpstr>
      <vt:lpstr> Common Exception Errors</vt:lpstr>
      <vt:lpstr>Python's Exception Hierarchy</vt:lpstr>
      <vt:lpstr>Exception v/s Non-Exception Handling</vt:lpstr>
      <vt:lpstr> Common Exception Errors</vt:lpstr>
      <vt:lpstr> Common Exception Errors</vt:lpstr>
      <vt:lpstr> try..except..else Clause</vt:lpstr>
      <vt:lpstr> Multiple Exceptions Handling in Python </vt:lpstr>
      <vt:lpstr>Single except block can handle multiple exceptions</vt:lpstr>
      <vt:lpstr>Test Yourself</vt:lpstr>
      <vt:lpstr> Assert Statement:</vt:lpstr>
      <vt:lpstr>Example (Assert)</vt:lpstr>
      <vt:lpstr> Ignore Errors:</vt:lpstr>
      <vt:lpstr> Built-in Functions:</vt:lpstr>
      <vt:lpstr> REGULAR EXPRESSIONS:</vt:lpstr>
      <vt:lpstr> Why RE?</vt:lpstr>
      <vt:lpstr> Why RE?</vt:lpstr>
      <vt:lpstr> Basic Syntax:</vt:lpstr>
      <vt:lpstr> Basic Syntax:</vt:lpstr>
      <vt:lpstr> Basic Syntax:</vt:lpstr>
      <vt:lpstr> Basic Functions of RE:</vt:lpstr>
      <vt:lpstr> Search and Match:</vt:lpstr>
      <vt:lpstr> Match Object:</vt:lpstr>
      <vt:lpstr> Findall() Function</vt:lpstr>
      <vt:lpstr> Findall() Function</vt:lpstr>
      <vt:lpstr> re.sub() and re.compile()</vt:lpstr>
      <vt:lpstr> Database Access:</vt:lpstr>
      <vt:lpstr> Relational Database API Specification</vt:lpstr>
      <vt:lpstr> Common Things Across DBs</vt:lpstr>
      <vt:lpstr> More on Cursor</vt:lpstr>
      <vt:lpstr> SQLite DB</vt:lpstr>
      <vt:lpstr> Using SQLite</vt:lpstr>
      <vt:lpstr> Using SQLite</vt:lpstr>
      <vt:lpstr>Database Operations Steps</vt:lpstr>
      <vt:lpstr>Fetch Data from DB</vt:lpstr>
      <vt:lpstr>Sample Insertion in DB</vt:lpstr>
      <vt:lpstr> Modules:</vt:lpstr>
      <vt:lpstr> sys Modules:</vt:lpstr>
      <vt:lpstr> os and subprocess Modules:</vt:lpstr>
      <vt:lpstr> os Module:</vt:lpstr>
      <vt:lpstr> Math Number – theoretic Functions:</vt:lpstr>
      <vt:lpstr> Math Number – theoretic Functions:</vt:lpstr>
      <vt:lpstr> Math Number – theoretic Functions:</vt:lpstr>
      <vt:lpstr> Random:</vt:lpstr>
      <vt:lpstr> Classes and Objects:</vt:lpstr>
      <vt:lpstr> Classes and Objects:</vt:lpstr>
      <vt:lpstr> Classes and Objects:</vt:lpstr>
      <vt:lpstr> Classes and Objects:</vt:lpstr>
      <vt:lpstr> Namespaces</vt:lpstr>
      <vt:lpstr> Attributes</vt:lpstr>
      <vt:lpstr> Bulit-in Class Attributes</vt:lpstr>
      <vt:lpstr> Attribute Defined by Users:</vt:lpstr>
      <vt:lpstr> Public, Protected and Private Attributes</vt:lpstr>
      <vt:lpstr> Public, Protected and Private Attributes</vt:lpstr>
      <vt:lpstr> Class Variable &amp; Instance Variables</vt:lpstr>
      <vt:lpstr> Definition of Methods</vt:lpstr>
      <vt:lpstr>         Private Methods in Python:</vt:lpstr>
      <vt:lpstr>         Private Methods Cont…</vt:lpstr>
      <vt:lpstr> Static Method</vt:lpstr>
      <vt:lpstr> Constructor – The __init__ Method</vt:lpstr>
      <vt:lpstr> Constructor – The __init__ Method</vt:lpstr>
      <vt:lpstr> Object Oriented Programming</vt:lpstr>
      <vt:lpstr>  Encapsulation</vt:lpstr>
      <vt:lpstr>  Encapsulation (Contd.)</vt:lpstr>
      <vt:lpstr> Inheritance</vt:lpstr>
      <vt:lpstr> Inheritance(Contd.)</vt:lpstr>
      <vt:lpstr> Inheritance in Python :</vt:lpstr>
      <vt:lpstr> Polymorphism</vt:lpstr>
      <vt:lpstr> Polymorphism</vt:lpstr>
      <vt:lpstr> Polymorphism (Contd.)</vt:lpstr>
      <vt:lpstr> Polymorphism (Contd.)</vt:lpstr>
      <vt:lpstr> Polymorphism (Contd.)</vt:lpstr>
      <vt:lpstr> Polymorphism (Contd.)</vt:lpstr>
      <vt:lpstr>Advanced Concepts (Polymorphism)</vt:lpstr>
      <vt:lpstr>Sample Example &amp; ‘hasattr’ function</vt:lpstr>
      <vt:lpstr> Special Methods:</vt:lpstr>
      <vt:lpstr>Numpy</vt:lpstr>
      <vt:lpstr>Why do we need NumPy</vt:lpstr>
      <vt:lpstr>NumPy Overview</vt:lpstr>
      <vt:lpstr>Arrays, Basic Properties</vt:lpstr>
      <vt:lpstr>Arrays, creation</vt:lpstr>
      <vt:lpstr>Shaping</vt:lpstr>
      <vt:lpstr>Python Libraries for Data Science</vt:lpstr>
      <vt:lpstr>Reading data using pandas</vt:lpstr>
      <vt:lpstr>Data Frames attributes</vt:lpstr>
      <vt:lpstr>Data Frames methods</vt:lpstr>
      <vt:lpstr>matplotlib</vt:lpstr>
      <vt:lpstr>…,</vt:lpstr>
    </vt:vector>
  </TitlesOfParts>
  <Company>Capgemini B.V.</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Capgemini ppt template</dc:title>
  <dc:creator>uronnen</dc:creator>
  <cp:lastModifiedBy>Ramesh Kandasamy</cp:lastModifiedBy>
  <cp:revision>864</cp:revision>
  <cp:lastPrinted>2011-05-16T20:55:49Z</cp:lastPrinted>
  <dcterms:created xsi:type="dcterms:W3CDTF">2011-03-22T09:44:08Z</dcterms:created>
  <dcterms:modified xsi:type="dcterms:W3CDTF">2022-04-01T12:04:37Z</dcterms:modified>
</cp:coreProperties>
</file>